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3" r:id="rId4"/>
    <p:sldId id="267" r:id="rId5"/>
    <p:sldId id="287" r:id="rId6"/>
    <p:sldId id="311" r:id="rId7"/>
    <p:sldId id="299" r:id="rId8"/>
    <p:sldId id="298" r:id="rId9"/>
    <p:sldId id="297" r:id="rId10"/>
    <p:sldId id="290" r:id="rId11"/>
    <p:sldId id="307" r:id="rId12"/>
    <p:sldId id="291" r:id="rId13"/>
    <p:sldId id="292" r:id="rId14"/>
    <p:sldId id="294" r:id="rId15"/>
    <p:sldId id="295" r:id="rId16"/>
    <p:sldId id="304" r:id="rId17"/>
    <p:sldId id="312" r:id="rId18"/>
    <p:sldId id="306" r:id="rId19"/>
    <p:sldId id="302" r:id="rId20"/>
    <p:sldId id="303" r:id="rId21"/>
    <p:sldId id="300" r:id="rId22"/>
    <p:sldId id="27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25.1.16\stats\Stats2000\FDR%20and%20Graduate%20Outcomes%20Survey\Graduate%20Survey%202018%20(Graduates%202017)\Analysis\Level%206%20and%207%20Analysis%20for%20THE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 dirty="0"/>
              <a:t>Main Activity Nine</a:t>
            </a:r>
            <a:r>
              <a:rPr lang="en-IE" b="1" baseline="0" dirty="0"/>
              <a:t> Months after Graduation</a:t>
            </a:r>
            <a:r>
              <a:rPr lang="en-IE" b="1" dirty="0"/>
              <a:t> - Levels 6 and 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'Principal Economic Status'!$G$2</c:f>
              <c:strCache>
                <c:ptCount val="1"/>
                <c:pt idx="0">
                  <c:v>Level 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'Principal Economic Status'!$F$3:$F$9</c:f>
              <c:strCache>
                <c:ptCount val="7"/>
                <c:pt idx="0">
                  <c:v>Working full-time</c:v>
                </c:pt>
                <c:pt idx="1">
                  <c:v>Working part-time</c:v>
                </c:pt>
                <c:pt idx="2">
                  <c:v>Due to start a job in the next 3 months</c:v>
                </c:pt>
                <c:pt idx="3">
                  <c:v>Engaged in full-time further study or training</c:v>
                </c:pt>
                <c:pt idx="4">
                  <c:v>Engaged in part-time further study or training</c:v>
                </c:pt>
                <c:pt idx="5">
                  <c:v>Unemployed and looking for work</c:v>
                </c:pt>
                <c:pt idx="6">
                  <c:v>Other Activity</c:v>
                </c:pt>
              </c:strCache>
            </c:strRef>
          </c:cat>
          <c:val>
            <c:numRef>
              <c:f>'Principal Economic Status'!$G$3:$G$9</c:f>
              <c:numCache>
                <c:formatCode>0%</c:formatCode>
                <c:ptCount val="7"/>
                <c:pt idx="0">
                  <c:v>0.17313432835820897</c:v>
                </c:pt>
                <c:pt idx="1">
                  <c:v>2.208955223880597E-2</c:v>
                </c:pt>
                <c:pt idx="2">
                  <c:v>2.9850746268656717E-3</c:v>
                </c:pt>
                <c:pt idx="3">
                  <c:v>0.55582089552238811</c:v>
                </c:pt>
                <c:pt idx="4">
                  <c:v>0.18388059701492537</c:v>
                </c:pt>
                <c:pt idx="5">
                  <c:v>1.1343283582089553E-2</c:v>
                </c:pt>
                <c:pt idx="6">
                  <c:v>5.0746268656716415E-2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D0-4568-85D1-936CB3C3C072}"/>
            </c:ext>
          </c:extLst>
        </c:ser>
        <c:ser>
          <c:idx val="1"/>
          <c:order val="1"/>
          <c:tx>
            <c:strRef>
              <c:f>'Principal Economic Status'!$H$2</c:f>
              <c:strCache>
                <c:ptCount val="1"/>
                <c:pt idx="0">
                  <c:v>Level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'Principal Economic Status'!$F$3:$F$9</c:f>
              <c:strCache>
                <c:ptCount val="7"/>
                <c:pt idx="0">
                  <c:v>Working full-time</c:v>
                </c:pt>
                <c:pt idx="1">
                  <c:v>Working part-time</c:v>
                </c:pt>
                <c:pt idx="2">
                  <c:v>Due to start a job in the next 3 months</c:v>
                </c:pt>
                <c:pt idx="3">
                  <c:v>Engaged in full-time further study or training</c:v>
                </c:pt>
                <c:pt idx="4">
                  <c:v>Engaged in part-time further study or training</c:v>
                </c:pt>
                <c:pt idx="5">
                  <c:v>Unemployed and looking for work</c:v>
                </c:pt>
                <c:pt idx="6">
                  <c:v>Other Activity</c:v>
                </c:pt>
              </c:strCache>
            </c:strRef>
          </c:cat>
          <c:val>
            <c:numRef>
              <c:f>'Principal Economic Status'!$H$3:$H$9</c:f>
              <c:numCache>
                <c:formatCode>0%</c:formatCode>
                <c:ptCount val="7"/>
                <c:pt idx="0">
                  <c:v>0.22086148648648649</c:v>
                </c:pt>
                <c:pt idx="1">
                  <c:v>2.4704391891891893E-2</c:v>
                </c:pt>
                <c:pt idx="2">
                  <c:v>3.1672297297297299E-3</c:v>
                </c:pt>
                <c:pt idx="3">
                  <c:v>0.6573057432432432</c:v>
                </c:pt>
                <c:pt idx="4">
                  <c:v>6.1444256756756757E-2</c:v>
                </c:pt>
                <c:pt idx="5">
                  <c:v>1.8158783783783782E-2</c:v>
                </c:pt>
                <c:pt idx="6">
                  <c:v>1.4358108108108109E-2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D0-4568-85D1-936CB3C3C072}"/>
            </c:ext>
          </c:extLst>
        </c:ser>
        <c:ser>
          <c:idx val="2"/>
          <c:order val="2"/>
          <c:tx>
            <c:strRef>
              <c:f>'Principal Economic Status'!$I$2</c:f>
              <c:strCache>
                <c:ptCount val="1"/>
                <c:pt idx="0">
                  <c:v>Level 6 &amp; 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'Principal Economic Status'!$F$3:$F$9</c:f>
              <c:strCache>
                <c:ptCount val="7"/>
                <c:pt idx="0">
                  <c:v>Working full-time</c:v>
                </c:pt>
                <c:pt idx="1">
                  <c:v>Working part-time</c:v>
                </c:pt>
                <c:pt idx="2">
                  <c:v>Due to start a job in the next 3 months</c:v>
                </c:pt>
                <c:pt idx="3">
                  <c:v>Engaged in full-time further study or training</c:v>
                </c:pt>
                <c:pt idx="4">
                  <c:v>Engaged in part-time further study or training</c:v>
                </c:pt>
                <c:pt idx="5">
                  <c:v>Unemployed and looking for work</c:v>
                </c:pt>
                <c:pt idx="6">
                  <c:v>Other Activity</c:v>
                </c:pt>
              </c:strCache>
            </c:strRef>
          </c:cat>
          <c:val>
            <c:numRef>
              <c:f>'Principal Economic Status'!$I$3:$I$9</c:f>
              <c:numCache>
                <c:formatCode>0%</c:formatCode>
                <c:ptCount val="7"/>
                <c:pt idx="0">
                  <c:v>0.20839182654812041</c:v>
                </c:pt>
                <c:pt idx="1">
                  <c:v>2.4021213539229449E-2</c:v>
                </c:pt>
                <c:pt idx="2">
                  <c:v>3.1196381219778507E-3</c:v>
                </c:pt>
                <c:pt idx="3">
                  <c:v>0.64</c:v>
                </c:pt>
                <c:pt idx="4">
                  <c:v>9.3433161753236627E-2</c:v>
                </c:pt>
                <c:pt idx="5">
                  <c:v>1.6378100140383715E-2</c:v>
                </c:pt>
                <c:pt idx="6">
                  <c:v>2.3865231633130556E-2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D0-4568-85D1-936CB3C3C0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94944"/>
        <c:axId val="318905128"/>
      </c:barChart>
      <c:catAx>
        <c:axId val="5595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905128"/>
        <c:crosses val="autoZero"/>
        <c:auto val="1"/>
        <c:lblAlgn val="ctr"/>
        <c:lblOffset val="100"/>
        <c:noMultiLvlLbl val="0"/>
      </c:catAx>
      <c:valAx>
        <c:axId val="31890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ED6C8-1194-4915-AB92-4B2760535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590643-35D5-40A2-A3C8-BEF78F029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B91CFD-2D06-4EBD-A967-DC6F3D68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BAF0E-FFB7-43A2-BCB8-352EBA87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E6D791-CEF3-4656-9A3E-C5A8C43A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756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F6B05-A585-44E7-8AE4-256936E5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A4FA9B-EFBC-4009-8449-D4C1F6FA7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E99561-43EE-4EA3-AFAB-B05A4724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20BA9-7366-4F70-A8C9-10C4F563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486B7-D457-400F-BA61-EBB5BC55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564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CD4375-82FD-44A1-848C-7A8C2D597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AD939-3263-4FE9-BD29-51943774E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4B5D89-4A66-467E-9A23-4546D848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50881-C380-4AFC-9723-3AD02279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962970-AD0D-4D3C-92F8-BFD55BCA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24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1D75E-8075-41CB-AF0A-50CEC3FA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94F9B-B5B5-4725-910E-E390FC9B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9A04C4-1400-4154-A931-12FC1CF5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4F904D-8882-4356-A977-6B03B7EA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5D6918-05DC-45E3-8271-E2D8E346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761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CC5C6-AB61-478E-A16F-DF5FCD58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000B14-C9D4-4AFA-A264-0AF3130E3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D3C37-C4E7-4801-9F49-15F89362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5A993-AA07-406F-9D9E-C0A3C283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CCEBC-DB4B-4A05-9F8E-305FD9AE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327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3C2EB-4FDB-4C4E-9F9E-892839DB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E66BB-1C1D-4C1C-86EC-841DF6277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AD4250-8F91-4CDB-95E4-A7FAD226C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57EE4D-B41F-4A8E-9625-E66E7564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C1094A-9A51-43C8-88FB-83CE9282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C74869-E21C-475B-AF9C-FED2A460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539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57A08-28A4-4068-BAE3-C5B6218A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19C51C-9197-4908-A44B-FE2951048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453E20-0F0D-4ECE-9094-D857F3813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16A1FD-086D-4875-A45D-22762FFF6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E14603-1338-458A-A233-3EA8D7241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AA076B-F40F-4C75-B1AA-5AF66F04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6F7B4F-4704-4961-B767-FE9CFEC3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408909-7243-433C-9818-FAED4025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02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DD1E2-0C25-440C-AB89-1BA68D33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3537F0-C2EB-4BD5-872E-466C4797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8BECB5-FBCA-4723-A3EC-D85AE854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FB36C1-E2D7-4FD6-BFB8-34CE32A7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32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409BE1-2932-4173-992E-3BB9F556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4C2A6C-6D51-41ED-B69D-0E11E3A0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769D0E-75EE-4817-8114-3E2F1E3C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896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53FA0-BE01-40BB-BEF5-5EC9C4ED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AE2DC-B5DE-45ED-9934-5A66E9AE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B5BDD-A122-4177-8734-AA963CB8E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38462-75E6-4044-BA69-10E99EDE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6383ED-A919-44FA-AB39-68B1A168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C89398-4616-4076-8750-DECC3D44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462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1BC29-F0D5-41D5-A0E3-3715B9A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CA9C6A-CBDF-439A-9DC5-71A2B1576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480FD6-F5C4-4131-ADA3-ECFEA8EA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8A8039-96B3-4EDC-BEC4-46FA58E8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D8AB8D-5695-464D-BA15-2433DEFE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F53FEC-3850-4B48-9E1D-8A23A9AC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660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C5F690-3922-4977-B16A-7427AE07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C6C6C6-0F08-42CC-B2C8-8EDA8278B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A7E72-3F35-4069-89BD-BDB8BDEE2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A77E-1BF5-445C-A870-0B33A012A3BF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8C849-9929-4BEB-B044-47D77D644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5C5C10-5BAE-4689-A3FF-2E357D7B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C930-FEAF-454F-9626-91764D60F5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598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0FCAE-E1A3-404E-A07A-0DD4BE6BF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IE" sz="3600" dirty="0"/>
              <a:t>Graduate Outcomes Survey</a:t>
            </a:r>
            <a:br>
              <a:rPr lang="en-IE" sz="3600" dirty="0"/>
            </a:br>
            <a:r>
              <a:rPr lang="en-IE" sz="3600" dirty="0"/>
              <a:t>The Class of 2017</a:t>
            </a:r>
            <a:br>
              <a:rPr lang="en-IE" sz="3600" dirty="0"/>
            </a:br>
            <a:r>
              <a:rPr lang="en-IE" sz="3600" dirty="0"/>
              <a:t>Valerie Harvey, HEA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0DA1F0-A990-42D5-B4B4-775DB490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IE" dirty="0"/>
              <a:t>Level 6 and 7 programmes in the technological HE sector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EA logo1.jpg (1800Ã322)">
            <a:extLst>
              <a:ext uri="{FF2B5EF4-FFF2-40B4-BE49-F238E27FC236}">
                <a16:creationId xmlns:a16="http://schemas.microsoft.com/office/drawing/2014/main" xmlns="" id="{D7135375-9C30-4B5C-B14F-F39339FD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7" y="6262706"/>
            <a:ext cx="2605290" cy="4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xmlns="" id="{4DF2F8BD-0A7C-43A8-981A-CB22761BED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4091700"/>
              </p:ext>
            </p:extLst>
          </p:nvPr>
        </p:nvGraphicFramePr>
        <p:xfrm>
          <a:off x="6171708" y="1817502"/>
          <a:ext cx="4099264" cy="3890357"/>
        </p:xfrm>
        <a:graphic>
          <a:graphicData uri="http://schemas.openxmlformats.org/drawingml/2006/table">
            <a:tbl>
              <a:tblPr/>
              <a:tblGrid>
                <a:gridCol w="1755559">
                  <a:extLst>
                    <a:ext uri="{9D8B030D-6E8A-4147-A177-3AD203B41FA5}">
                      <a16:colId xmlns:a16="http://schemas.microsoft.com/office/drawing/2014/main" xmlns="" val="162767573"/>
                    </a:ext>
                  </a:extLst>
                </a:gridCol>
                <a:gridCol w="2343705">
                  <a:extLst>
                    <a:ext uri="{9D8B030D-6E8A-4147-A177-3AD203B41FA5}">
                      <a16:colId xmlns:a16="http://schemas.microsoft.com/office/drawing/2014/main" xmlns="" val="4174609884"/>
                    </a:ext>
                  </a:extLst>
                </a:gridCol>
              </a:tblGrid>
              <a:tr h="3577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Honours Degree THEIs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Honours Degree All HEIs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2622783"/>
                  </a:ext>
                </a:extLst>
              </a:tr>
              <a:tr h="240221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885668"/>
                  </a:ext>
                </a:extLst>
              </a:tr>
              <a:tr h="408373">
                <a:tc>
                  <a:txBody>
                    <a:bodyPr/>
                    <a:lstStyle/>
                    <a:p>
                      <a:pPr algn="r" rtl="0" fontAlgn="b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23281"/>
                  </a:ext>
                </a:extLst>
              </a:tr>
              <a:tr h="249255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6224409"/>
                  </a:ext>
                </a:extLst>
              </a:tr>
              <a:tr h="266331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4978245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115370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78533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42997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512215"/>
                  </a:ext>
                </a:extLst>
              </a:tr>
              <a:tr h="399495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7807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05" marR="7605" marT="7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10706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85F0D-AA74-4818-A476-0B6A0BEC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Graduate Cohort – Field of Study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D47B885-1538-4F83-BD6E-1D022020BC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5029229"/>
              </p:ext>
            </p:extLst>
          </p:nvPr>
        </p:nvGraphicFramePr>
        <p:xfrm>
          <a:off x="838200" y="1825625"/>
          <a:ext cx="5181305" cy="38390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32384">
                  <a:extLst>
                    <a:ext uri="{9D8B030D-6E8A-4147-A177-3AD203B41FA5}">
                      <a16:colId xmlns:a16="http://schemas.microsoft.com/office/drawing/2014/main" xmlns="" val="475000409"/>
                    </a:ext>
                  </a:extLst>
                </a:gridCol>
                <a:gridCol w="723702">
                  <a:extLst>
                    <a:ext uri="{9D8B030D-6E8A-4147-A177-3AD203B41FA5}">
                      <a16:colId xmlns:a16="http://schemas.microsoft.com/office/drawing/2014/main" xmlns="" val="3630447997"/>
                    </a:ext>
                  </a:extLst>
                </a:gridCol>
                <a:gridCol w="734836">
                  <a:extLst>
                    <a:ext uri="{9D8B030D-6E8A-4147-A177-3AD203B41FA5}">
                      <a16:colId xmlns:a16="http://schemas.microsoft.com/office/drawing/2014/main" xmlns="" val="3623525352"/>
                    </a:ext>
                  </a:extLst>
                </a:gridCol>
                <a:gridCol w="790383">
                  <a:extLst>
                    <a:ext uri="{9D8B030D-6E8A-4147-A177-3AD203B41FA5}">
                      <a16:colId xmlns:a16="http://schemas.microsoft.com/office/drawing/2014/main" xmlns="" val="3348004716"/>
                    </a:ext>
                  </a:extLst>
                </a:gridCol>
              </a:tblGrid>
              <a:tr h="310188"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Level 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Level 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Total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176930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u="none" strike="noStrike" dirty="0">
                          <a:effectLst/>
                        </a:rPr>
                        <a:t>Business, administration and law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34%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20%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23%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4145801862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u="none" strike="noStrike" dirty="0">
                          <a:effectLst/>
                        </a:rPr>
                        <a:t>Engineering, manufacturing and construction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15%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23%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21%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4105151249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u="none" strike="noStrike" dirty="0">
                          <a:effectLst/>
                        </a:rPr>
                        <a:t>Services (hospitality, sports, tourism)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16%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>
                          <a:effectLst/>
                        </a:rPr>
                        <a:t>15%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16%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1641874095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0" u="none" strike="noStrike" dirty="0">
                          <a:effectLst/>
                        </a:rPr>
                        <a:t>Health and welfare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13%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12%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u="none" strike="noStrike" dirty="0">
                          <a:effectLst/>
                        </a:rPr>
                        <a:t>13%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1529183557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Information and Communication Technologies (ICTs)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6%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10%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9%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983894801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Natural sciences, mathematics and statistics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7%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8%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8%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2982910260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Arts and humanities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>
                          <a:effectLst/>
                        </a:rPr>
                        <a:t>4%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>
                          <a:effectLst/>
                        </a:rPr>
                        <a:t>5%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5%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2084885280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Agriculture, forestry, fisheries and veterinary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2%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5%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4%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2237636168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Social sciences, journalism and information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>
                          <a:effectLst/>
                        </a:rPr>
                        <a:t>0%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1%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1%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1462785417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Education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>
                          <a:effectLst/>
                        </a:rPr>
                        <a:t>2%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0%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u="none" strike="noStrike" dirty="0">
                          <a:effectLst/>
                        </a:rPr>
                        <a:t>1%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8" marR="3788" marT="5925" marB="0" anchor="b"/>
                </a:tc>
                <a:extLst>
                  <a:ext uri="{0D108BD9-81ED-4DB2-BD59-A6C34878D82A}">
                    <a16:rowId xmlns:a16="http://schemas.microsoft.com/office/drawing/2014/main" xmlns="" val="1843529373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C719058-3759-4ED9-93C0-F412D625C159}"/>
              </a:ext>
            </a:extLst>
          </p:cNvPr>
          <p:cNvSpPr/>
          <p:nvPr/>
        </p:nvSpPr>
        <p:spPr>
          <a:xfrm>
            <a:off x="5458225" y="2134717"/>
            <a:ext cx="783772" cy="248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252DBE9-6B85-4E0D-8A2C-84E2B5E363BB}"/>
              </a:ext>
            </a:extLst>
          </p:cNvPr>
          <p:cNvSpPr/>
          <p:nvPr/>
        </p:nvSpPr>
        <p:spPr>
          <a:xfrm>
            <a:off x="4639523" y="2589866"/>
            <a:ext cx="783772" cy="29500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D045223-258D-41BE-847E-24B72AD9BB78}"/>
              </a:ext>
            </a:extLst>
          </p:cNvPr>
          <p:cNvSpPr/>
          <p:nvPr/>
        </p:nvSpPr>
        <p:spPr>
          <a:xfrm>
            <a:off x="3925619" y="2178906"/>
            <a:ext cx="783772" cy="29500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7D0A8BD-8E2C-4DD5-841E-F2117CB6EBFE}"/>
              </a:ext>
            </a:extLst>
          </p:cNvPr>
          <p:cNvSpPr/>
          <p:nvPr/>
        </p:nvSpPr>
        <p:spPr>
          <a:xfrm>
            <a:off x="5468989" y="2517893"/>
            <a:ext cx="783772" cy="309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D174D10-E349-42D3-B6EC-E76F05B824E0}"/>
              </a:ext>
            </a:extLst>
          </p:cNvPr>
          <p:cNvSpPr/>
          <p:nvPr/>
        </p:nvSpPr>
        <p:spPr>
          <a:xfrm>
            <a:off x="5474205" y="2861612"/>
            <a:ext cx="783772" cy="295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9A47FE3-978B-419B-BC74-154568A46A32}"/>
              </a:ext>
            </a:extLst>
          </p:cNvPr>
          <p:cNvSpPr/>
          <p:nvPr/>
        </p:nvSpPr>
        <p:spPr>
          <a:xfrm>
            <a:off x="3891110" y="2872307"/>
            <a:ext cx="783772" cy="29500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99FFB77-9295-4328-AFB9-299C10AF5599}"/>
              </a:ext>
            </a:extLst>
          </p:cNvPr>
          <p:cNvSpPr/>
          <p:nvPr/>
        </p:nvSpPr>
        <p:spPr>
          <a:xfrm>
            <a:off x="7329889" y="2149218"/>
            <a:ext cx="783772" cy="3246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F4E3B08-4807-43DF-A3B2-26E4B026466E}"/>
              </a:ext>
            </a:extLst>
          </p:cNvPr>
          <p:cNvSpPr/>
          <p:nvPr/>
        </p:nvSpPr>
        <p:spPr>
          <a:xfrm>
            <a:off x="7329889" y="4295437"/>
            <a:ext cx="783772" cy="3032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D31B2A1-740A-4772-92B6-C285A7B8599F}"/>
              </a:ext>
            </a:extLst>
          </p:cNvPr>
          <p:cNvSpPr/>
          <p:nvPr/>
        </p:nvSpPr>
        <p:spPr>
          <a:xfrm>
            <a:off x="7329889" y="3073488"/>
            <a:ext cx="783772" cy="29500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2153E10-D46C-4C2C-8322-2D51E312BCF3}"/>
              </a:ext>
            </a:extLst>
          </p:cNvPr>
          <p:cNvSpPr/>
          <p:nvPr/>
        </p:nvSpPr>
        <p:spPr>
          <a:xfrm>
            <a:off x="7329889" y="2584804"/>
            <a:ext cx="783772" cy="3358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1629A9C-0423-489D-8108-6C808B48D2BE}"/>
              </a:ext>
            </a:extLst>
          </p:cNvPr>
          <p:cNvSpPr/>
          <p:nvPr/>
        </p:nvSpPr>
        <p:spPr>
          <a:xfrm>
            <a:off x="9720664" y="2158488"/>
            <a:ext cx="783772" cy="3358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8419306-F11B-49F9-81DB-76104FB6C679}"/>
              </a:ext>
            </a:extLst>
          </p:cNvPr>
          <p:cNvSpPr/>
          <p:nvPr/>
        </p:nvSpPr>
        <p:spPr>
          <a:xfrm>
            <a:off x="9720664" y="4262833"/>
            <a:ext cx="783772" cy="3358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2594980-2C40-4124-853A-90A5D351906B}"/>
              </a:ext>
            </a:extLst>
          </p:cNvPr>
          <p:cNvSpPr/>
          <p:nvPr/>
        </p:nvSpPr>
        <p:spPr>
          <a:xfrm>
            <a:off x="9698614" y="3123362"/>
            <a:ext cx="783772" cy="3358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" name="Picture 2" descr="HEA logo1.jpg (1800Ã322)">
            <a:extLst>
              <a:ext uri="{FF2B5EF4-FFF2-40B4-BE49-F238E27FC236}">
                <a16:creationId xmlns:a16="http://schemas.microsoft.com/office/drawing/2014/main" xmlns="" id="{912DD8F2-AD93-486E-8BEB-6D297D04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E52BD-8525-4F4C-8584-DAF5BDAB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Survey Results and Data Note!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88F6160-059B-47AE-A2FE-F20D61F8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capture fully the nature of progression from level 6 to level 7 and onward to level 8, institutes identified those continuing on the ladder system within their institute to a higher level of study with a special identification code. </a:t>
            </a:r>
          </a:p>
          <a:p>
            <a:endParaRPr lang="en-US" dirty="0"/>
          </a:p>
          <a:p>
            <a:r>
              <a:rPr lang="en-US" dirty="0"/>
              <a:t>These graduates did not receive the survey for completion, but their administrative data is stored within the </a:t>
            </a:r>
            <a:r>
              <a:rPr lang="en-US" i="1" dirty="0"/>
              <a:t>Graduate Outcomes Survey </a:t>
            </a:r>
            <a:r>
              <a:rPr lang="en-US" dirty="0"/>
              <a:t>database. </a:t>
            </a:r>
            <a:endParaRPr lang="en-IE" dirty="0"/>
          </a:p>
        </p:txBody>
      </p:sp>
      <p:pic>
        <p:nvPicPr>
          <p:cNvPr id="4" name="Picture 2" descr="HEA logo1.jpg (1800Ã322)">
            <a:extLst>
              <a:ext uri="{FF2B5EF4-FFF2-40B4-BE49-F238E27FC236}">
                <a16:creationId xmlns:a16="http://schemas.microsoft.com/office/drawing/2014/main" xmlns="" id="{D2979982-C112-4DE5-A8FA-F0D2EA3B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37C5F7F-2C30-48B5-8FF0-8A23B52CA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558407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D60019-4B92-42CF-B950-0EFBCF47950F}"/>
              </a:ext>
            </a:extLst>
          </p:cNvPr>
          <p:cNvSpPr txBox="1"/>
          <p:nvPr/>
        </p:nvSpPr>
        <p:spPr>
          <a:xfrm>
            <a:off x="1518080" y="1766656"/>
            <a:ext cx="3045041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IE" dirty="0"/>
              <a:t>Level 6 – 20% employed</a:t>
            </a:r>
          </a:p>
          <a:p>
            <a:r>
              <a:rPr lang="en-IE" dirty="0"/>
              <a:t>Level 7 – 25% employed</a:t>
            </a:r>
          </a:p>
          <a:p>
            <a:r>
              <a:rPr lang="en-IE" dirty="0"/>
              <a:t>Both levels – 24% employed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5ADE32-86A6-4A91-9C77-05001AD590FD}"/>
              </a:ext>
            </a:extLst>
          </p:cNvPr>
          <p:cNvSpPr txBox="1"/>
          <p:nvPr/>
        </p:nvSpPr>
        <p:spPr>
          <a:xfrm>
            <a:off x="7130247" y="1839157"/>
            <a:ext cx="3045041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Level 6 – 74% further study</a:t>
            </a:r>
          </a:p>
          <a:p>
            <a:r>
              <a:rPr lang="en-IE" dirty="0"/>
              <a:t>Level 7 – 72% further study</a:t>
            </a:r>
          </a:p>
          <a:p>
            <a:r>
              <a:rPr lang="en-IE" dirty="0"/>
              <a:t>Both levels – 73% f. study</a:t>
            </a:r>
          </a:p>
        </p:txBody>
      </p:sp>
      <p:pic>
        <p:nvPicPr>
          <p:cNvPr id="8" name="Picture 2" descr="HEA logo1.jpg (1800Ã322)">
            <a:extLst>
              <a:ext uri="{FF2B5EF4-FFF2-40B4-BE49-F238E27FC236}">
                <a16:creationId xmlns:a16="http://schemas.microsoft.com/office/drawing/2014/main" xmlns="" id="{804063D9-BF2E-4622-8AF3-C6902A2E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EAAE6-58C7-47E4-A2B0-2328D171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Level 6 &amp; 7 graduates in employment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B2D6A8-696B-475D-A9AC-B462DD614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93% employed in Ireland</a:t>
            </a:r>
          </a:p>
          <a:p>
            <a:endParaRPr lang="en-US" sz="2400" dirty="0"/>
          </a:p>
          <a:p>
            <a:r>
              <a:rPr lang="en-US" sz="2400" dirty="0"/>
              <a:t>92% employees, 6% self-employed, 2% on graduate placement</a:t>
            </a:r>
          </a:p>
          <a:p>
            <a:endParaRPr lang="en-US" sz="2400" dirty="0"/>
          </a:p>
          <a:p>
            <a:r>
              <a:rPr lang="en-US" sz="2400" dirty="0"/>
              <a:t>76% on permanent contracts, 15% fixed term contracts, 8% temporary</a:t>
            </a:r>
          </a:p>
          <a:p>
            <a:pPr lvl="1"/>
            <a:endParaRPr lang="en-US" sz="1800" dirty="0"/>
          </a:p>
          <a:p>
            <a:endParaRPr lang="en-US" sz="1800" dirty="0"/>
          </a:p>
        </p:txBody>
      </p:sp>
      <p:pic>
        <p:nvPicPr>
          <p:cNvPr id="5122" name="Picture 2" descr="Image result for employment">
            <a:extLst>
              <a:ext uri="{FF2B5EF4-FFF2-40B4-BE49-F238E27FC236}">
                <a16:creationId xmlns:a16="http://schemas.microsoft.com/office/drawing/2014/main" xmlns="" id="{0169683B-315A-4E98-8CA5-29716C2AD8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5190" b="-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A logo1.jpg (1800Ã322)">
            <a:extLst>
              <a:ext uri="{FF2B5EF4-FFF2-40B4-BE49-F238E27FC236}">
                <a16:creationId xmlns:a16="http://schemas.microsoft.com/office/drawing/2014/main" xmlns="" id="{8B6604F9-90B5-4E54-8648-20ADEA0D2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D79E8-E8B3-4316-9AF5-118FDF49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Sector of employment (NACE)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571477-A8C6-41C9-BD95-3154A1A055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Industry</a:t>
            </a:r>
            <a:r>
              <a:rPr lang="en-US" sz="2000" dirty="0"/>
              <a:t> is the largest sector (18%), then…</a:t>
            </a:r>
          </a:p>
          <a:p>
            <a:endParaRPr lang="en-US" sz="2000" dirty="0"/>
          </a:p>
          <a:p>
            <a:r>
              <a:rPr lang="en-US" sz="2000" dirty="0"/>
              <a:t>Professional, scientific and technical (9%)</a:t>
            </a:r>
          </a:p>
          <a:p>
            <a:r>
              <a:rPr lang="en-US" sz="2000" dirty="0"/>
              <a:t>ICT (7%)</a:t>
            </a:r>
          </a:p>
          <a:p>
            <a:r>
              <a:rPr lang="en-US" sz="2000" dirty="0"/>
              <a:t>Public admin. and </a:t>
            </a:r>
            <a:r>
              <a:rPr lang="en-US" sz="2000" dirty="0" err="1"/>
              <a:t>defence</a:t>
            </a:r>
            <a:r>
              <a:rPr lang="en-US" sz="2000" dirty="0"/>
              <a:t> (7%)</a:t>
            </a:r>
          </a:p>
          <a:p>
            <a:r>
              <a:rPr lang="en-US" sz="2000" dirty="0"/>
              <a:t>Accommodation and food services (7%)</a:t>
            </a:r>
          </a:p>
          <a:p>
            <a:r>
              <a:rPr lang="en-US" sz="2000" dirty="0"/>
              <a:t>Education (6%)</a:t>
            </a:r>
          </a:p>
          <a:p>
            <a:r>
              <a:rPr lang="en-US" sz="2000" dirty="0"/>
              <a:t>Human Health and Social Work (6%)</a:t>
            </a:r>
          </a:p>
          <a:p>
            <a:r>
              <a:rPr lang="en-US" sz="2000" dirty="0"/>
              <a:t>Wholesale and Retail Trade (6%)</a:t>
            </a:r>
          </a:p>
          <a:p>
            <a:r>
              <a:rPr lang="en-US" sz="2000" dirty="0"/>
              <a:t>Construction (6%)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EB0D07-A289-450A-B36A-3485FA1A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Compared with honours degree (THEIs)….</a:t>
            </a:r>
          </a:p>
          <a:p>
            <a:endParaRPr lang="en-IE" sz="2000" dirty="0"/>
          </a:p>
          <a:p>
            <a:r>
              <a:rPr lang="en-IE" sz="2000" b="1" dirty="0"/>
              <a:t>Human health </a:t>
            </a:r>
            <a:r>
              <a:rPr lang="en-IE" sz="2000" dirty="0"/>
              <a:t>(13%)</a:t>
            </a:r>
          </a:p>
          <a:p>
            <a:r>
              <a:rPr lang="en-IE" sz="2000" dirty="0"/>
              <a:t>Industry (13%)</a:t>
            </a:r>
          </a:p>
          <a:p>
            <a:r>
              <a:rPr lang="en-IE" sz="2000" dirty="0"/>
              <a:t>Professional, Scientific and Technical (11%)</a:t>
            </a:r>
          </a:p>
          <a:p>
            <a:r>
              <a:rPr lang="en-IE" sz="2000" dirty="0"/>
              <a:t>Financial, insurance and real estate (11%)</a:t>
            </a:r>
          </a:p>
          <a:p>
            <a:r>
              <a:rPr lang="en-IE" sz="2000" dirty="0"/>
              <a:t>ICT (8%)</a:t>
            </a:r>
          </a:p>
          <a:p>
            <a:r>
              <a:rPr lang="en-IE" sz="2000" dirty="0"/>
              <a:t>Education (8%)</a:t>
            </a:r>
          </a:p>
          <a:p>
            <a:r>
              <a:rPr lang="en-IE" sz="2000" dirty="0"/>
              <a:t>Wholesale and Retail Trade (6%)</a:t>
            </a:r>
          </a:p>
          <a:p>
            <a:r>
              <a:rPr lang="en-IE" sz="2000" dirty="0"/>
              <a:t>Construction (6%)</a:t>
            </a:r>
          </a:p>
          <a:p>
            <a:endParaRPr lang="en-IE" sz="2000" dirty="0"/>
          </a:p>
          <a:p>
            <a:endParaRPr lang="en-IE" sz="2000" dirty="0"/>
          </a:p>
          <a:p>
            <a:endParaRPr lang="en-IE" dirty="0"/>
          </a:p>
        </p:txBody>
      </p:sp>
      <p:pic>
        <p:nvPicPr>
          <p:cNvPr id="5" name="Picture 2" descr="HEA logo1.jpg (1800Ã322)">
            <a:extLst>
              <a:ext uri="{FF2B5EF4-FFF2-40B4-BE49-F238E27FC236}">
                <a16:creationId xmlns:a16="http://schemas.microsoft.com/office/drawing/2014/main" xmlns="" id="{26D2CA9A-9E3D-4266-A41D-A0D318CD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55F00F5-366E-4132-8DE9-10FDB0461365}"/>
              </a:ext>
            </a:extLst>
          </p:cNvPr>
          <p:cNvSpPr/>
          <p:nvPr/>
        </p:nvSpPr>
        <p:spPr>
          <a:xfrm>
            <a:off x="914400" y="5326602"/>
            <a:ext cx="4785064" cy="381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346EA7-89FC-446F-A061-575E8ABD9C37}"/>
              </a:ext>
            </a:extLst>
          </p:cNvPr>
          <p:cNvSpPr/>
          <p:nvPr/>
        </p:nvSpPr>
        <p:spPr>
          <a:xfrm>
            <a:off x="838200" y="4199138"/>
            <a:ext cx="3858087" cy="4971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A1EF5-361B-400A-BD40-B090DACF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Occupations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73505-EE1B-43A2-AB23-CDDFB9BEA3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000" b="1" dirty="0"/>
              <a:t>Professional occupations </a:t>
            </a:r>
            <a:r>
              <a:rPr lang="en-US" sz="2000" dirty="0"/>
              <a:t>are the most common (27%), followed by…</a:t>
            </a:r>
          </a:p>
          <a:p>
            <a:r>
              <a:rPr lang="en-US" sz="2000" dirty="0"/>
              <a:t>Associate professional and technical occupations (14%)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Skilled trades occupations (11%)</a:t>
            </a:r>
          </a:p>
          <a:p>
            <a:r>
              <a:rPr lang="en-US" sz="2000" dirty="0"/>
              <a:t>Administrative and secretarial occupations (10%)</a:t>
            </a:r>
          </a:p>
          <a:p>
            <a:r>
              <a:rPr lang="en-US" sz="2000" dirty="0"/>
              <a:t>Managers, directors and senior officials (10%)</a:t>
            </a:r>
          </a:p>
          <a:p>
            <a:r>
              <a:rPr lang="en-US" sz="2000" dirty="0"/>
              <a:t>Sales and customer service occupations (9%)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D98A1-80BA-48D3-BAC1-F769BDB34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sz="2200" dirty="0"/>
              <a:t>Compared with honours degree (THEIs)…</a:t>
            </a:r>
          </a:p>
          <a:p>
            <a:endParaRPr lang="en-IE" sz="2200" dirty="0"/>
          </a:p>
          <a:p>
            <a:r>
              <a:rPr lang="en-IE" sz="2200" b="1" dirty="0"/>
              <a:t>Professional occupations </a:t>
            </a:r>
            <a:r>
              <a:rPr lang="en-IE" sz="2200" dirty="0"/>
              <a:t>(41%)</a:t>
            </a:r>
          </a:p>
          <a:p>
            <a:r>
              <a:rPr lang="en-US" sz="2200" dirty="0"/>
              <a:t>Associate professional and technical occupations (18%)</a:t>
            </a:r>
          </a:p>
          <a:p>
            <a:r>
              <a:rPr lang="en-US" sz="2200" dirty="0"/>
              <a:t>Caring, leisure and other service occupations (9%)</a:t>
            </a:r>
          </a:p>
          <a:p>
            <a:r>
              <a:rPr lang="en-US" sz="2200" dirty="0"/>
              <a:t>Sales and customer service occupations (9%)</a:t>
            </a:r>
          </a:p>
          <a:p>
            <a:r>
              <a:rPr lang="en-IE" sz="2200" dirty="0"/>
              <a:t>Administrative and secretarial occupations (7%)</a:t>
            </a:r>
          </a:p>
          <a:p>
            <a:r>
              <a:rPr lang="en-US" sz="2200" dirty="0"/>
              <a:t>Managers, directors and senior officials (6%)</a:t>
            </a:r>
            <a:endParaRPr lang="en-IE" sz="2200" dirty="0"/>
          </a:p>
          <a:p>
            <a:endParaRPr lang="en-I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D0DACC2-9569-48CA-AC11-B7E55909F873}"/>
              </a:ext>
            </a:extLst>
          </p:cNvPr>
          <p:cNvGrpSpPr/>
          <p:nvPr/>
        </p:nvGrpSpPr>
        <p:grpSpPr>
          <a:xfrm>
            <a:off x="3265714" y="557740"/>
            <a:ext cx="4626428" cy="1264954"/>
            <a:chOff x="3265714" y="557740"/>
            <a:chExt cx="4626428" cy="126495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0BF209F-0CBE-48CE-B2B9-5D340DF58C80}"/>
                </a:ext>
              </a:extLst>
            </p:cNvPr>
            <p:cNvSpPr txBox="1"/>
            <p:nvPr/>
          </p:nvSpPr>
          <p:spPr>
            <a:xfrm>
              <a:off x="4147457" y="557740"/>
              <a:ext cx="3744685" cy="11695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IE" sz="1400" i="1" dirty="0"/>
                <a:t>Natural or social science, engineering, ICT, conservation/environment, R&amp;D, health, therapy, nursing/midwifery, teaching/educational, legal, business, architect, social worker, librarian, quality/regulatory, media</a:t>
              </a:r>
              <a:endParaRPr lang="en-IE" sz="14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65537E37-F91F-432B-8842-DBC5532B8B8B}"/>
                </a:ext>
              </a:extLst>
            </p:cNvPr>
            <p:cNvCxnSpPr/>
            <p:nvPr/>
          </p:nvCxnSpPr>
          <p:spPr>
            <a:xfrm flipV="1">
              <a:off x="3265714" y="1358537"/>
              <a:ext cx="844732" cy="46415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7C2B19B-DA84-4EEC-84B6-3CAC4D80ED8A}"/>
              </a:ext>
            </a:extLst>
          </p:cNvPr>
          <p:cNvGrpSpPr/>
          <p:nvPr/>
        </p:nvGrpSpPr>
        <p:grpSpPr>
          <a:xfrm>
            <a:off x="1306286" y="3074093"/>
            <a:ext cx="4569824" cy="1050990"/>
            <a:chOff x="1445623" y="3429000"/>
            <a:chExt cx="4569824" cy="10509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7C8D8C0-B133-44E6-AAF3-3707216CF6E6}"/>
                </a:ext>
              </a:extLst>
            </p:cNvPr>
            <p:cNvSpPr txBox="1"/>
            <p:nvPr/>
          </p:nvSpPr>
          <p:spPr>
            <a:xfrm>
              <a:off x="1715589" y="3525883"/>
              <a:ext cx="4299858" cy="954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IE" sz="1400" i="1" dirty="0"/>
                <a:t>technician (science, architectural, IT), health, welfare/housing, protective services, art/media/design, sports/fitness, associate professional (legal, business, sales)</a:t>
              </a:r>
              <a:endParaRPr lang="en-IE" sz="14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F5A73989-351E-4D3E-B69F-C636CDF53B79}"/>
                </a:ext>
              </a:extLst>
            </p:cNvPr>
            <p:cNvCxnSpPr>
              <a:cxnSpLocks/>
            </p:cNvCxnSpPr>
            <p:nvPr/>
          </p:nvCxnSpPr>
          <p:spPr>
            <a:xfrm>
              <a:off x="1445623" y="3429000"/>
              <a:ext cx="191588" cy="653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HEA logo1.jpg (1800Ã322)">
            <a:extLst>
              <a:ext uri="{FF2B5EF4-FFF2-40B4-BE49-F238E27FC236}">
                <a16:creationId xmlns:a16="http://schemas.microsoft.com/office/drawing/2014/main" xmlns="" id="{A8985FA6-4337-4F34-A266-C2DEC7E48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" grpId="0" uiExpand="1" build="p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C77F2-FDAF-426B-B206-475E5617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Work experience/internship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2E6598-D373-4A78-9D71-C4BE89852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/>
              <a:t>47% did a work experience</a:t>
            </a:r>
          </a:p>
          <a:p>
            <a:pPr lvl="1"/>
            <a:r>
              <a:rPr lang="en-US" sz="1800" dirty="0"/>
              <a:t>51% at level 6</a:t>
            </a:r>
          </a:p>
          <a:p>
            <a:pPr lvl="1"/>
            <a:r>
              <a:rPr lang="en-US" sz="1800" dirty="0"/>
              <a:t>46% at level 7</a:t>
            </a:r>
          </a:p>
          <a:p>
            <a:pPr marL="457200" lvl="1"/>
            <a:endParaRPr lang="en-US" sz="1800" dirty="0"/>
          </a:p>
          <a:p>
            <a:r>
              <a:rPr lang="en-US" sz="1800" dirty="0"/>
              <a:t>At level 6:</a:t>
            </a:r>
          </a:p>
          <a:p>
            <a:pPr lvl="1"/>
            <a:r>
              <a:rPr lang="en-US" sz="1800" dirty="0"/>
              <a:t>45% 6 months or more</a:t>
            </a:r>
          </a:p>
          <a:p>
            <a:pPr lvl="1"/>
            <a:r>
              <a:rPr lang="en-US" sz="1800" dirty="0"/>
              <a:t>25% between 6 weeks and 4 months</a:t>
            </a:r>
          </a:p>
          <a:p>
            <a:pPr lvl="1"/>
            <a:r>
              <a:rPr lang="en-US" sz="1800" dirty="0"/>
              <a:t>23% between 4 and 6 months</a:t>
            </a:r>
          </a:p>
          <a:p>
            <a:pPr lvl="1"/>
            <a:endParaRPr lang="en-US" sz="1800" dirty="0"/>
          </a:p>
          <a:p>
            <a:r>
              <a:rPr lang="en-US" sz="1800" dirty="0"/>
              <a:t>At level 7:</a:t>
            </a:r>
          </a:p>
          <a:p>
            <a:pPr lvl="1"/>
            <a:r>
              <a:rPr lang="en-US" sz="1800" dirty="0"/>
              <a:t>30% between 6 weeks and 4 months</a:t>
            </a:r>
          </a:p>
          <a:p>
            <a:pPr lvl="1"/>
            <a:r>
              <a:rPr lang="en-US" sz="1800" dirty="0"/>
              <a:t>28% between 4 and 6 months</a:t>
            </a:r>
          </a:p>
          <a:p>
            <a:pPr lvl="1"/>
            <a:r>
              <a:rPr lang="en-US" sz="1800" dirty="0"/>
              <a:t>28% 6 months or more</a:t>
            </a:r>
          </a:p>
        </p:txBody>
      </p:sp>
      <p:pic>
        <p:nvPicPr>
          <p:cNvPr id="6146" name="Picture 2" descr="Image result for work experience">
            <a:extLst>
              <a:ext uri="{FF2B5EF4-FFF2-40B4-BE49-F238E27FC236}">
                <a16:creationId xmlns:a16="http://schemas.microsoft.com/office/drawing/2014/main" xmlns="" id="{1AACAC22-6934-4820-8EA2-A541D0C92D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4" r="23543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C4FE57-3CF8-44A1-996C-C799B13CB487}"/>
              </a:ext>
            </a:extLst>
          </p:cNvPr>
          <p:cNvSpPr txBox="1"/>
          <p:nvPr/>
        </p:nvSpPr>
        <p:spPr>
          <a:xfrm>
            <a:off x="3398605" y="2897333"/>
            <a:ext cx="182871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56% for honours degrees (THEIs)</a:t>
            </a:r>
          </a:p>
        </p:txBody>
      </p:sp>
    </p:spTree>
    <p:extLst>
      <p:ext uri="{BB962C8B-B14F-4D97-AF65-F5344CB8AC3E}">
        <p14:creationId xmlns:p14="http://schemas.microsoft.com/office/powerpoint/2010/main" val="27117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77C73F-15FB-4C6E-8A6E-D4E2581D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15" y="643467"/>
            <a:ext cx="8948570" cy="5571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D11743-8F49-44C1-8F9C-EDF8F07031A8}"/>
              </a:ext>
            </a:extLst>
          </p:cNvPr>
          <p:cNvSpPr txBox="1"/>
          <p:nvPr/>
        </p:nvSpPr>
        <p:spPr>
          <a:xfrm>
            <a:off x="559838" y="5327780"/>
            <a:ext cx="116446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dirty="0">
                <a:solidFill>
                  <a:sysClr val="windowText" lastClr="000000"/>
                </a:solidFill>
              </a:rPr>
              <a:t>SALARIES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FB8810C-9247-43E3-84C1-C666887C98FA}"/>
              </a:ext>
            </a:extLst>
          </p:cNvPr>
          <p:cNvSpPr/>
          <p:nvPr/>
        </p:nvSpPr>
        <p:spPr>
          <a:xfrm>
            <a:off x="9579429" y="975360"/>
            <a:ext cx="905691" cy="35966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784CA3A-3380-4B9E-BC47-71A8D47B25B7}"/>
              </a:ext>
            </a:extLst>
          </p:cNvPr>
          <p:cNvSpPr/>
          <p:nvPr/>
        </p:nvSpPr>
        <p:spPr>
          <a:xfrm>
            <a:off x="3431177" y="1915726"/>
            <a:ext cx="1776549" cy="35966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38D726-B1D9-435B-81AF-59DF0DF778BA}"/>
              </a:ext>
            </a:extLst>
          </p:cNvPr>
          <p:cNvSpPr txBox="1"/>
          <p:nvPr/>
        </p:nvSpPr>
        <p:spPr>
          <a:xfrm>
            <a:off x="2767175" y="1382987"/>
            <a:ext cx="310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52% between €20k and €35k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2ABF3B-76C6-431F-A7CD-4CC3CAB9902E}"/>
              </a:ext>
            </a:extLst>
          </p:cNvPr>
          <p:cNvSpPr txBox="1"/>
          <p:nvPr/>
        </p:nvSpPr>
        <p:spPr>
          <a:xfrm>
            <a:off x="2051261" y="2800958"/>
            <a:ext cx="129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18% &lt; €20k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04A99C-1C02-4C58-8D7C-E875EFBCE762}"/>
              </a:ext>
            </a:extLst>
          </p:cNvPr>
          <p:cNvSpPr txBox="1"/>
          <p:nvPr/>
        </p:nvSpPr>
        <p:spPr>
          <a:xfrm>
            <a:off x="6406339" y="2895336"/>
            <a:ext cx="129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29% &gt; €35k</a:t>
            </a:r>
          </a:p>
        </p:txBody>
      </p:sp>
    </p:spTree>
    <p:extLst>
      <p:ext uri="{BB962C8B-B14F-4D97-AF65-F5344CB8AC3E}">
        <p14:creationId xmlns:p14="http://schemas.microsoft.com/office/powerpoint/2010/main" val="36917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6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AE32A-92CB-4643-B8CE-D69D5521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of Qualification to Job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4008BC42-128A-4D8D-888D-0EB4F530C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817" y="1825625"/>
            <a:ext cx="7792366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59F34C-FCF3-4C8D-9489-1A98087EF08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6A4BCF-5727-482F-90D9-1E6E2802256B}"/>
              </a:ext>
            </a:extLst>
          </p:cNvPr>
          <p:cNvSpPr txBox="1"/>
          <p:nvPr/>
        </p:nvSpPr>
        <p:spPr>
          <a:xfrm>
            <a:off x="6875054" y="1302405"/>
            <a:ext cx="1650989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400" dirty="0"/>
              <a:t>53%/56% relevant or very relevant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CA4596-7E8E-484D-9BD9-B3BB483C5AA9}"/>
              </a:ext>
            </a:extLst>
          </p:cNvPr>
          <p:cNvSpPr txBox="1"/>
          <p:nvPr/>
        </p:nvSpPr>
        <p:spPr>
          <a:xfrm>
            <a:off x="8809898" y="1302405"/>
            <a:ext cx="327697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400" dirty="0"/>
              <a:t>61% (level)/62% (area) relevant or very relevant for honours degrees (THEIs)</a:t>
            </a:r>
          </a:p>
        </p:txBody>
      </p:sp>
      <p:pic>
        <p:nvPicPr>
          <p:cNvPr id="8" name="Picture 2" descr="HEA logo1.jpg (1800Ã322)">
            <a:extLst>
              <a:ext uri="{FF2B5EF4-FFF2-40B4-BE49-F238E27FC236}">
                <a16:creationId xmlns:a16="http://schemas.microsoft.com/office/drawing/2014/main" xmlns="" id="{AC89B8FC-D7FE-4910-A036-21F616DB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AE32A-92CB-4643-B8CE-D69D5521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Did you need the qualification</a:t>
            </a:r>
            <a:br>
              <a:rPr lang="en-IE" dirty="0"/>
            </a:br>
            <a:r>
              <a:rPr lang="en-IE" dirty="0"/>
              <a:t> to get the job?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AC1805-FD8A-48C1-8403-A7AB6FE8F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45%: “</a:t>
            </a:r>
            <a:r>
              <a:rPr lang="en-IE" b="1" dirty="0"/>
              <a:t>Yes</a:t>
            </a:r>
            <a:r>
              <a:rPr lang="en-IE" dirty="0"/>
              <a:t>, 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level</a:t>
            </a:r>
            <a:r>
              <a:rPr lang="en-US" dirty="0"/>
              <a:t> of qualification was a formal requirement” – 25%</a:t>
            </a:r>
          </a:p>
          <a:p>
            <a:pPr lvl="1"/>
            <a:r>
              <a:rPr lang="en-US" i="1" dirty="0"/>
              <a:t>both the level of qualification and the subjects</a:t>
            </a:r>
            <a:r>
              <a:rPr lang="en-US" dirty="0"/>
              <a:t> I studied were a formal requirement” – 17%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subjects</a:t>
            </a:r>
            <a:r>
              <a:rPr lang="en-US" dirty="0"/>
              <a:t> I studied as part of my qualification were a formal requirement” – 3%</a:t>
            </a:r>
          </a:p>
          <a:p>
            <a:r>
              <a:rPr lang="en-US" dirty="0"/>
              <a:t>17%: “</a:t>
            </a:r>
            <a:r>
              <a:rPr lang="en-US" b="1" dirty="0"/>
              <a:t>Yes</a:t>
            </a:r>
            <a:r>
              <a:rPr lang="en-US" dirty="0"/>
              <a:t>: while the qualification was not a formal requirement, it gave me an advantage</a:t>
            </a:r>
            <a:r>
              <a:rPr lang="en-IE" dirty="0"/>
              <a:t>”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59F34C-FCF3-4C8D-9489-1A98087EF0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15%: “</a:t>
            </a:r>
            <a:r>
              <a:rPr lang="en-US" b="1" dirty="0"/>
              <a:t>No</a:t>
            </a:r>
            <a:r>
              <a:rPr lang="en-US" dirty="0"/>
              <a:t>: I was </a:t>
            </a:r>
            <a:r>
              <a:rPr lang="en-US" i="1" dirty="0"/>
              <a:t>already in the job </a:t>
            </a:r>
            <a:r>
              <a:rPr lang="en-US" dirty="0"/>
              <a:t>when I received the qualification”</a:t>
            </a:r>
          </a:p>
          <a:p>
            <a:endParaRPr lang="en-US" dirty="0"/>
          </a:p>
          <a:p>
            <a:r>
              <a:rPr lang="en-US" dirty="0"/>
              <a:t>17%: “</a:t>
            </a:r>
            <a:r>
              <a:rPr lang="en-US" b="1" dirty="0"/>
              <a:t>No</a:t>
            </a:r>
            <a:r>
              <a:rPr lang="en-US" dirty="0"/>
              <a:t>: the qualification was not required”</a:t>
            </a:r>
          </a:p>
          <a:p>
            <a:endParaRPr lang="en-US" dirty="0"/>
          </a:p>
          <a:p>
            <a:r>
              <a:rPr lang="en-US" dirty="0"/>
              <a:t>11%: “I don’t know”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2050" name="Picture 2" descr="Image result for qualified">
            <a:extLst>
              <a:ext uri="{FF2B5EF4-FFF2-40B4-BE49-F238E27FC236}">
                <a16:creationId xmlns:a16="http://schemas.microsoft.com/office/drawing/2014/main" xmlns="" id="{6A530FC1-4D2F-46E3-B504-46B05121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75" y="493417"/>
            <a:ext cx="1908888" cy="10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A logo1.jpg (1800Ã322)">
            <a:extLst>
              <a:ext uri="{FF2B5EF4-FFF2-40B4-BE49-F238E27FC236}">
                <a16:creationId xmlns:a16="http://schemas.microsoft.com/office/drawing/2014/main" xmlns="" id="{E476DA77-3D89-44AB-BF34-2729D1AC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51" y="6014307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1C192-88A2-4F4B-94AD-8CC740F1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 Graduate Outcomes Survey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B7DEF-25E6-44B7-B702-C4660B8E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Updated survey across higher education </a:t>
            </a:r>
          </a:p>
          <a:p>
            <a:pPr lvl="1"/>
            <a:r>
              <a:rPr lang="en-US" sz="1800" dirty="0"/>
              <a:t>Followed a collaborative 3 year process </a:t>
            </a:r>
          </a:p>
          <a:p>
            <a:pPr lvl="1"/>
            <a:r>
              <a:rPr lang="en-US" sz="1800" dirty="0"/>
              <a:t>Fully implemented in 2018 (class of 2017 graduates)</a:t>
            </a:r>
          </a:p>
          <a:p>
            <a:pPr lvl="1"/>
            <a:r>
              <a:rPr lang="en-US" sz="1800" dirty="0"/>
              <a:t>Followed a pilot across 13 THEIs in 2017</a:t>
            </a:r>
          </a:p>
          <a:p>
            <a:r>
              <a:rPr lang="en-US" sz="1800" dirty="0"/>
              <a:t>Valuable new data</a:t>
            </a:r>
          </a:p>
          <a:p>
            <a:pPr lvl="1"/>
            <a:r>
              <a:rPr lang="en-US" sz="1800" dirty="0"/>
              <a:t>Includes THEIs</a:t>
            </a:r>
          </a:p>
          <a:p>
            <a:pPr lvl="1"/>
            <a:r>
              <a:rPr lang="en-US" sz="1800" dirty="0"/>
              <a:t>Includes level 6 and 7</a:t>
            </a:r>
          </a:p>
          <a:p>
            <a:pPr lvl="1"/>
            <a:r>
              <a:rPr lang="en-US" sz="1800" dirty="0"/>
              <a:t>New database and technical implementation</a:t>
            </a:r>
          </a:p>
        </p:txBody>
      </p:sp>
      <p:pic>
        <p:nvPicPr>
          <p:cNvPr id="11" name="Picture 8" descr="Image result for collaboration">
            <a:extLst>
              <a:ext uri="{FF2B5EF4-FFF2-40B4-BE49-F238E27FC236}">
                <a16:creationId xmlns:a16="http://schemas.microsoft.com/office/drawing/2014/main" xmlns="" id="{87F0F8CB-7EB2-417C-A053-3E8FE2428B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r="47891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A logo1.jpg (1800Ã322)">
            <a:extLst>
              <a:ext uri="{FF2B5EF4-FFF2-40B4-BE49-F238E27FC236}">
                <a16:creationId xmlns:a16="http://schemas.microsoft.com/office/drawing/2014/main" xmlns="" id="{DF0E8B40-E479-462A-8A73-07A37FF1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04396-2A8D-4944-895A-644EFA34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How did you find out about the job?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4841B6-F3AD-4003-B306-AC5ACF9CF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27% already worked there, including on work experience</a:t>
            </a:r>
          </a:p>
          <a:p>
            <a:r>
              <a:rPr lang="en-US" sz="1800" dirty="0"/>
              <a:t>22% through personal contacts</a:t>
            </a:r>
          </a:p>
          <a:p>
            <a:r>
              <a:rPr lang="en-US" sz="1800" dirty="0"/>
              <a:t>15% recruitment site</a:t>
            </a:r>
          </a:p>
        </p:txBody>
      </p:sp>
      <p:pic>
        <p:nvPicPr>
          <p:cNvPr id="5122" name="Picture 2" descr="Image result for recruitment">
            <a:extLst>
              <a:ext uri="{FF2B5EF4-FFF2-40B4-BE49-F238E27FC236}">
                <a16:creationId xmlns:a16="http://schemas.microsoft.com/office/drawing/2014/main" xmlns="" id="{CD367335-939E-4F99-85FB-E55DCFA8F5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r="38629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A logo1.jpg (1800Ã322)">
            <a:extLst>
              <a:ext uri="{FF2B5EF4-FFF2-40B4-BE49-F238E27FC236}">
                <a16:creationId xmlns:a16="http://schemas.microsoft.com/office/drawing/2014/main" xmlns="" id="{8D716B1E-98C2-4CD6-A4A5-F22F7E4D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0483AE-F0FB-46AC-9718-E4A94E1F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Reflections…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2072AA-D28E-4D7B-B9EC-196AEE3EC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IE" sz="1800" dirty="0"/>
              <a:t>Would you study the same level of study again?</a:t>
            </a:r>
          </a:p>
          <a:p>
            <a:pPr lvl="1"/>
            <a:r>
              <a:rPr lang="en-IE" sz="1800" dirty="0"/>
              <a:t>74% said ‘likely’ or ‘very likely’</a:t>
            </a:r>
          </a:p>
          <a:p>
            <a:r>
              <a:rPr lang="en-IE" sz="1800" dirty="0"/>
              <a:t>Would you study the same area of study again?</a:t>
            </a:r>
          </a:p>
          <a:p>
            <a:pPr lvl="1"/>
            <a:r>
              <a:rPr lang="en-IE" sz="1800" dirty="0"/>
              <a:t>76% said ‘likely’ or ‘very likely’</a:t>
            </a:r>
          </a:p>
          <a:p>
            <a:pPr lvl="1"/>
            <a:endParaRPr lang="en-IE" sz="1800" dirty="0"/>
          </a:p>
          <a:p>
            <a:r>
              <a:rPr lang="en-IE" sz="2200" dirty="0"/>
              <a:t>Figures similar to honours degree</a:t>
            </a:r>
          </a:p>
          <a:p>
            <a:endParaRPr lang="en-IE" sz="2200" dirty="0"/>
          </a:p>
          <a:p>
            <a:endParaRPr lang="en-IE" sz="2200" dirty="0"/>
          </a:p>
          <a:p>
            <a:endParaRPr lang="en-IE" sz="1800" dirty="0"/>
          </a:p>
        </p:txBody>
      </p:sp>
      <p:pic>
        <p:nvPicPr>
          <p:cNvPr id="3074" name="Picture 2" descr="Image result for reflection">
            <a:extLst>
              <a:ext uri="{FF2B5EF4-FFF2-40B4-BE49-F238E27FC236}">
                <a16:creationId xmlns:a16="http://schemas.microsoft.com/office/drawing/2014/main" xmlns="" id="{D036C0CD-669B-4818-95E9-A20182B236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r="27009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A logo1.jpg (1800Ã322)">
            <a:extLst>
              <a:ext uri="{FF2B5EF4-FFF2-40B4-BE49-F238E27FC236}">
                <a16:creationId xmlns:a16="http://schemas.microsoft.com/office/drawing/2014/main" xmlns="" id="{6196C876-0775-4431-B584-BBD892AB5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6F9FE-75B5-4779-B4BA-09DA1D16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Read more… www.hea.ie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8ADF95A-67A2-4F63-B4DB-BEC7AC076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4" y="2426818"/>
            <a:ext cx="2838322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22EE059-C8C9-4C30-B38D-565B99E5C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53310" y="2426818"/>
            <a:ext cx="283944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27C5361-0159-4C13-80BC-BC69D592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2055" name="Picture 4" descr="Image result for questions?">
            <a:extLst>
              <a:ext uri="{FF2B5EF4-FFF2-40B4-BE49-F238E27FC236}">
                <a16:creationId xmlns:a16="http://schemas.microsoft.com/office/drawing/2014/main" xmlns="" id="{820FE9DA-92C8-41BD-BFB8-1D26519902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58374"/>
            <a:ext cx="7188199" cy="37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45E5B-F179-4628-B7CC-9415FBD5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Survey 2018 (class of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F0B9A3-4A20-4DBC-8FAA-E5DF262C0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8" y="353122"/>
            <a:ext cx="5676637" cy="44092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Short survey, nine months after graduation</a:t>
            </a:r>
          </a:p>
          <a:p>
            <a:r>
              <a:rPr lang="en-US" sz="1800" dirty="0"/>
              <a:t>First question to all graduates – what is your main activity?</a:t>
            </a:r>
          </a:p>
          <a:p>
            <a:pPr lvl="1"/>
            <a:r>
              <a:rPr lang="en-US" sz="1800" dirty="0"/>
              <a:t>Employment</a:t>
            </a:r>
          </a:p>
          <a:p>
            <a:pPr lvl="1"/>
            <a:r>
              <a:rPr lang="en-US" sz="1800" dirty="0"/>
              <a:t>Further study</a:t>
            </a:r>
          </a:p>
          <a:p>
            <a:pPr lvl="1"/>
            <a:r>
              <a:rPr lang="en-US" sz="1800" dirty="0"/>
              <a:t>Unemployed</a:t>
            </a:r>
          </a:p>
          <a:p>
            <a:pPr lvl="1"/>
            <a:r>
              <a:rPr lang="en-US" sz="1800" dirty="0"/>
              <a:t>Doing other activities</a:t>
            </a:r>
          </a:p>
          <a:p>
            <a:r>
              <a:rPr lang="en-US" sz="1800" dirty="0"/>
              <a:t>Some questions about this main activity (max 15)</a:t>
            </a:r>
          </a:p>
          <a:p>
            <a:r>
              <a:rPr lang="en-US" sz="1800" dirty="0"/>
              <a:t>Then final questions on reflections</a:t>
            </a:r>
          </a:p>
          <a:p>
            <a:r>
              <a:rPr lang="en-US" sz="1800" dirty="0"/>
              <a:t>Mainly factual questions, very few Likert scales</a:t>
            </a:r>
          </a:p>
        </p:txBody>
      </p:sp>
      <p:pic>
        <p:nvPicPr>
          <p:cNvPr id="5124" name="Picture 4" descr="Image result for survey">
            <a:extLst>
              <a:ext uri="{FF2B5EF4-FFF2-40B4-BE49-F238E27FC236}">
                <a16:creationId xmlns:a16="http://schemas.microsoft.com/office/drawing/2014/main" xmlns="" id="{54514E3C-F79A-4017-8FBB-D96DDBA748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" b="-2"/>
          <a:stretch/>
        </p:blipFill>
        <p:spPr bwMode="auto"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4B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FAA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EA logo1.jpg (1800Ã322)">
            <a:extLst>
              <a:ext uri="{FF2B5EF4-FFF2-40B4-BE49-F238E27FC236}">
                <a16:creationId xmlns:a16="http://schemas.microsoft.com/office/drawing/2014/main" xmlns="" id="{0A7C9DFF-D1F5-47B5-882F-ED348C78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8" y="5913364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8AB79-C3CD-459F-8D51-745349E5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Results Class of 2017 – entire 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747FD-5008-4134-9273-31E2A5382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7"/>
            <a:ext cx="5314543" cy="3895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58,136 graduates in survey</a:t>
            </a:r>
          </a:p>
          <a:p>
            <a:r>
              <a:rPr lang="en-US" sz="1800" dirty="0"/>
              <a:t>51% response rate </a:t>
            </a:r>
          </a:p>
          <a:p>
            <a:pPr lvl="1"/>
            <a:r>
              <a:rPr lang="en-US" sz="1800" dirty="0"/>
              <a:t>57% Universities</a:t>
            </a:r>
          </a:p>
          <a:p>
            <a:pPr lvl="1"/>
            <a:r>
              <a:rPr lang="en-US" sz="1800" dirty="0"/>
              <a:t>44% Technological Sector</a:t>
            </a:r>
          </a:p>
          <a:p>
            <a:pPr lvl="1"/>
            <a:r>
              <a:rPr lang="en-US" sz="1800" dirty="0"/>
              <a:t>30% Colleges</a:t>
            </a:r>
          </a:p>
          <a:p>
            <a:endParaRPr lang="en-US" sz="1800" dirty="0"/>
          </a:p>
          <a:p>
            <a:r>
              <a:rPr lang="en-US" sz="1800" dirty="0"/>
              <a:t>Survey sent out electronically with phone call follow up, by the careers offices of HEIs</a:t>
            </a:r>
          </a:p>
          <a:p>
            <a:r>
              <a:rPr lang="en-US" sz="1800" dirty="0"/>
              <a:t>Data coded and returned to HEA for analysis</a:t>
            </a:r>
          </a:p>
          <a:p>
            <a:r>
              <a:rPr lang="en-US" sz="1800" dirty="0"/>
              <a:t>Data includes personal and course details of graduates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survey results">
            <a:extLst>
              <a:ext uri="{FF2B5EF4-FFF2-40B4-BE49-F238E27FC236}">
                <a16:creationId xmlns:a16="http://schemas.microsoft.com/office/drawing/2014/main" xmlns="" id="{7B1AE087-309A-4385-97F7-A52A9482A3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08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BE7CDC-096F-4F5F-9CDF-297528EB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99" y="333599"/>
            <a:ext cx="11161801" cy="6190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16EAC9-BC37-4162-B264-BC4BFE1FABC4}"/>
              </a:ext>
            </a:extLst>
          </p:cNvPr>
          <p:cNvSpPr txBox="1"/>
          <p:nvPr/>
        </p:nvSpPr>
        <p:spPr>
          <a:xfrm>
            <a:off x="7231225" y="149290"/>
            <a:ext cx="285330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ALL SECTORS, ALL COHORTS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AEF018-7941-44BF-B564-A7BA32732120}"/>
              </a:ext>
            </a:extLst>
          </p:cNvPr>
          <p:cNvSpPr txBox="1"/>
          <p:nvPr/>
        </p:nvSpPr>
        <p:spPr>
          <a:xfrm>
            <a:off x="3152503" y="2299062"/>
            <a:ext cx="146304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78% working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99C636-CC4E-4437-AC06-B2699E6063E7}"/>
              </a:ext>
            </a:extLst>
          </p:cNvPr>
          <p:cNvSpPr txBox="1"/>
          <p:nvPr/>
        </p:nvSpPr>
        <p:spPr>
          <a:xfrm>
            <a:off x="6344194" y="3428999"/>
            <a:ext cx="146304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14% studying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55764A-CD8C-4706-85EB-796795A2B622}"/>
              </a:ext>
            </a:extLst>
          </p:cNvPr>
          <p:cNvSpPr txBox="1"/>
          <p:nvPr/>
        </p:nvSpPr>
        <p:spPr>
          <a:xfrm>
            <a:off x="8456023" y="3955867"/>
            <a:ext cx="1567543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600" dirty="0"/>
              <a:t>5% unemployed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C39CDA-38DF-4561-8C3B-21AD03D76F2E}"/>
              </a:ext>
            </a:extLst>
          </p:cNvPr>
          <p:cNvSpPr txBox="1"/>
          <p:nvPr/>
        </p:nvSpPr>
        <p:spPr>
          <a:xfrm>
            <a:off x="10258698" y="3920467"/>
            <a:ext cx="975360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600" dirty="0"/>
              <a:t>4% other</a:t>
            </a:r>
          </a:p>
        </p:txBody>
      </p:sp>
      <p:pic>
        <p:nvPicPr>
          <p:cNvPr id="9" name="Picture 2" descr="HEA logo1.jpg (1800Ã322)">
            <a:extLst>
              <a:ext uri="{FF2B5EF4-FFF2-40B4-BE49-F238E27FC236}">
                <a16:creationId xmlns:a16="http://schemas.microsoft.com/office/drawing/2014/main" xmlns="" id="{5253012B-F527-4E60-AABD-39AACBD4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DB93D-E7FF-4686-8EC5-711A5923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Graduate Survey Report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82804AE-F611-4984-AB24-1FCF44815D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016114"/>
            <a:ext cx="3425957" cy="4825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B86BEF-6E15-4189-A0CF-7C4131FAF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Breakdowns by </a:t>
            </a:r>
          </a:p>
          <a:p>
            <a:pPr lvl="1"/>
            <a:r>
              <a:rPr lang="en-US" sz="2000" dirty="0"/>
              <a:t>Sector (Uni/THE/Colleges)</a:t>
            </a:r>
          </a:p>
          <a:p>
            <a:pPr lvl="1"/>
            <a:r>
              <a:rPr lang="en-US" sz="2000" dirty="0"/>
              <a:t>Mode (FT/PT/remote)</a:t>
            </a:r>
          </a:p>
          <a:p>
            <a:pPr lvl="1"/>
            <a:r>
              <a:rPr lang="en-US" sz="2000" dirty="0"/>
              <a:t>Gender</a:t>
            </a:r>
          </a:p>
          <a:p>
            <a:pPr lvl="1"/>
            <a:r>
              <a:rPr lang="en-US" sz="2000" dirty="0"/>
              <a:t>Field of study</a:t>
            </a:r>
          </a:p>
          <a:p>
            <a:r>
              <a:rPr lang="en-US" sz="2000" dirty="0"/>
              <a:t>Dedicated chapters by level of study (Level 6/7, Hons Degree, PG Taught, PG Research)</a:t>
            </a:r>
          </a:p>
          <a:p>
            <a:r>
              <a:rPr lang="en-US" sz="2000" dirty="0"/>
              <a:t>Salary Analysis</a:t>
            </a:r>
          </a:p>
          <a:p>
            <a:r>
              <a:rPr lang="en-US" sz="2000" dirty="0"/>
              <a:t>Special focus chapter</a:t>
            </a:r>
          </a:p>
          <a:p>
            <a:endParaRPr lang="en-US" sz="2000" dirty="0"/>
          </a:p>
        </p:txBody>
      </p:sp>
      <p:pic>
        <p:nvPicPr>
          <p:cNvPr id="8" name="Picture 2" descr="HEA logo1.jpg (1800Ã322)">
            <a:extLst>
              <a:ext uri="{FF2B5EF4-FFF2-40B4-BE49-F238E27FC236}">
                <a16:creationId xmlns:a16="http://schemas.microsoft.com/office/drawing/2014/main" xmlns="" id="{A98E08FD-F0A4-4C5C-BDC5-7C2FE682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13" y="5973129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3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9744EB-A6BA-417B-AB95-BBC2466D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 on Level 6 and 7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focus">
            <a:extLst>
              <a:ext uri="{FF2B5EF4-FFF2-40B4-BE49-F238E27FC236}">
                <a16:creationId xmlns:a16="http://schemas.microsoft.com/office/drawing/2014/main" xmlns="" id="{1B68EC5F-17D4-4703-837A-D515C4D590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A1563-BFB3-497E-8233-83317FC1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Graduate Cohort – Levels 6 &amp; 7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546A2E-34EA-4FBE-890D-53BD011B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/>
              <a:t>Total: 9,602 graduates</a:t>
            </a:r>
          </a:p>
          <a:p>
            <a:pPr lvl="1"/>
            <a:r>
              <a:rPr lang="en-US" sz="1800" dirty="0"/>
              <a:t>2,471 at level 6 (26%)</a:t>
            </a:r>
          </a:p>
          <a:p>
            <a:pPr lvl="1"/>
            <a:r>
              <a:rPr lang="en-US" sz="1800" dirty="0"/>
              <a:t>7,131 at level 7 (74%)</a:t>
            </a:r>
          </a:p>
          <a:p>
            <a:r>
              <a:rPr lang="en-US" sz="1800" dirty="0"/>
              <a:t>57% of graduates were male</a:t>
            </a:r>
          </a:p>
          <a:p>
            <a:pPr lvl="1"/>
            <a:r>
              <a:rPr lang="en-US" sz="1800" dirty="0"/>
              <a:t>56% at level 6</a:t>
            </a:r>
          </a:p>
          <a:p>
            <a:pPr lvl="1"/>
            <a:r>
              <a:rPr lang="en-US" sz="1800" dirty="0"/>
              <a:t>58% al level 7</a:t>
            </a:r>
          </a:p>
          <a:p>
            <a:r>
              <a:rPr lang="en-US" sz="1800" dirty="0"/>
              <a:t>94% of graduates were Irish domiciled </a:t>
            </a:r>
          </a:p>
          <a:p>
            <a:pPr lvl="1"/>
            <a:r>
              <a:rPr lang="en-US" sz="1800" dirty="0"/>
              <a:t>96% at level 6</a:t>
            </a:r>
          </a:p>
          <a:p>
            <a:pPr lvl="1"/>
            <a:r>
              <a:rPr lang="en-US" sz="1800" dirty="0"/>
              <a:t>93% at level 7</a:t>
            </a:r>
          </a:p>
        </p:txBody>
      </p:sp>
      <p:pic>
        <p:nvPicPr>
          <p:cNvPr id="2050" name="Picture 2" descr="Image result for population">
            <a:extLst>
              <a:ext uri="{FF2B5EF4-FFF2-40B4-BE49-F238E27FC236}">
                <a16:creationId xmlns:a16="http://schemas.microsoft.com/office/drawing/2014/main" xmlns="" id="{4E45EAB9-A81A-491B-A86B-D190F1F84A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19609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884856-0EE9-470C-94B7-8E6C00374DDD}"/>
              </a:ext>
            </a:extLst>
          </p:cNvPr>
          <p:cNvSpPr txBox="1"/>
          <p:nvPr/>
        </p:nvSpPr>
        <p:spPr>
          <a:xfrm>
            <a:off x="3354977" y="3884023"/>
            <a:ext cx="187234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50% for honours degrees (THEIs)</a:t>
            </a:r>
          </a:p>
        </p:txBody>
      </p:sp>
      <p:pic>
        <p:nvPicPr>
          <p:cNvPr id="7" name="Picture 2" descr="HEA logo1.jpg (1800Ã322)">
            <a:extLst>
              <a:ext uri="{FF2B5EF4-FFF2-40B4-BE49-F238E27FC236}">
                <a16:creationId xmlns:a16="http://schemas.microsoft.com/office/drawing/2014/main" xmlns="" id="{A146D453-D825-456C-BEEF-547FFBEAC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6" y="6028258"/>
            <a:ext cx="3915747" cy="7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27463-6C2B-41DD-AC44-14829A75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Graduate Cohort – Mode of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C2DA98-D627-4D0F-A4A5-3A550084DC8C}"/>
              </a:ext>
            </a:extLst>
          </p:cNvPr>
          <p:cNvSpPr txBox="1"/>
          <p:nvPr/>
        </p:nvSpPr>
        <p:spPr>
          <a:xfrm>
            <a:off x="669525" y="4001294"/>
            <a:ext cx="195826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74% of graduates at levels 6 &amp; 7 studied </a:t>
            </a:r>
            <a:r>
              <a:rPr lang="en-IE" b="1" dirty="0"/>
              <a:t>full-time</a:t>
            </a:r>
          </a:p>
          <a:p>
            <a:endParaRPr lang="en-IE" dirty="0"/>
          </a:p>
          <a:p>
            <a:r>
              <a:rPr lang="en-IE" dirty="0"/>
              <a:t>Level 6: 62% FT</a:t>
            </a:r>
          </a:p>
          <a:p>
            <a:r>
              <a:rPr lang="en-IE" dirty="0"/>
              <a:t>Level 7: 79% 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F9F19-0535-40EF-AD29-9E82331A2F47}"/>
              </a:ext>
            </a:extLst>
          </p:cNvPr>
          <p:cNvSpPr txBox="1"/>
          <p:nvPr/>
        </p:nvSpPr>
        <p:spPr>
          <a:xfrm>
            <a:off x="9362675" y="1825625"/>
            <a:ext cx="199112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23% of graduates at level 6 &amp; 7 studied </a:t>
            </a:r>
            <a:r>
              <a:rPr lang="en-IE" b="1" dirty="0"/>
              <a:t>part-time</a:t>
            </a:r>
          </a:p>
          <a:p>
            <a:endParaRPr lang="en-IE" dirty="0"/>
          </a:p>
          <a:p>
            <a:r>
              <a:rPr lang="en-IE" dirty="0"/>
              <a:t>Level 6: 37% PT</a:t>
            </a:r>
          </a:p>
          <a:p>
            <a:r>
              <a:rPr lang="en-IE" dirty="0"/>
              <a:t>Level 7: 18% 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F33547-AF19-4968-A185-56FE5DAB714A}"/>
              </a:ext>
            </a:extLst>
          </p:cNvPr>
          <p:cNvSpPr txBox="1"/>
          <p:nvPr/>
        </p:nvSpPr>
        <p:spPr>
          <a:xfrm>
            <a:off x="9362675" y="4145639"/>
            <a:ext cx="1697211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Compared with honours degree (THEIs):</a:t>
            </a:r>
          </a:p>
          <a:p>
            <a:endParaRPr lang="en-IE" dirty="0">
              <a:solidFill>
                <a:schemeClr val="tx1"/>
              </a:solidFill>
            </a:endParaRPr>
          </a:p>
          <a:p>
            <a:r>
              <a:rPr lang="en-IE" dirty="0">
                <a:solidFill>
                  <a:schemeClr val="tx1"/>
                </a:solidFill>
              </a:rPr>
              <a:t>93% full-time</a:t>
            </a:r>
          </a:p>
          <a:p>
            <a:r>
              <a:rPr lang="en-IE" dirty="0">
                <a:solidFill>
                  <a:schemeClr val="tx1"/>
                </a:solidFill>
              </a:rPr>
              <a:t>6% part-time</a:t>
            </a:r>
            <a:endParaRPr lang="en-IE" dirty="0"/>
          </a:p>
        </p:txBody>
      </p:sp>
      <p:pic>
        <p:nvPicPr>
          <p:cNvPr id="1028" name="Picture 4" descr="Image result for full-time and part-time">
            <a:extLst>
              <a:ext uri="{FF2B5EF4-FFF2-40B4-BE49-F238E27FC236}">
                <a16:creationId xmlns:a16="http://schemas.microsoft.com/office/drawing/2014/main" xmlns="" id="{754859D3-7D69-4B80-B712-E1F06BA93A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25" y="1825625"/>
            <a:ext cx="61541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1313</Words>
  <Application>Microsoft Office PowerPoint</Application>
  <PresentationFormat>Widescreen</PresentationFormat>
  <Paragraphs>252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Graduate Outcomes Survey The Class of 2017 Valerie Harvey, HEA</vt:lpstr>
      <vt:lpstr>HEA Graduate Outcomes Survey</vt:lpstr>
      <vt:lpstr>Survey 2018 (class of 2017)</vt:lpstr>
      <vt:lpstr>Results Class of 2017 – entire HE system</vt:lpstr>
      <vt:lpstr>PowerPoint Presentation</vt:lpstr>
      <vt:lpstr>Graduate Survey Report</vt:lpstr>
      <vt:lpstr>Focus on Level 6 and 7</vt:lpstr>
      <vt:lpstr>Graduate Cohort – Levels 6 &amp; 7</vt:lpstr>
      <vt:lpstr>Graduate Cohort – Mode of Study</vt:lpstr>
      <vt:lpstr>Graduate Cohort – Field of Study</vt:lpstr>
      <vt:lpstr>Survey Results and Data Note!</vt:lpstr>
      <vt:lpstr>PowerPoint Presentation</vt:lpstr>
      <vt:lpstr>Level 6 &amp; 7 graduates in employment</vt:lpstr>
      <vt:lpstr>Sector of employment (NACE)</vt:lpstr>
      <vt:lpstr>Occupations</vt:lpstr>
      <vt:lpstr>Work experience/internship</vt:lpstr>
      <vt:lpstr>PowerPoint Presentation</vt:lpstr>
      <vt:lpstr>Relevance of Qualification to Job</vt:lpstr>
      <vt:lpstr>Did you need the qualification  to get the job?</vt:lpstr>
      <vt:lpstr>How did you find out about the job?</vt:lpstr>
      <vt:lpstr>Reflections…</vt:lpstr>
      <vt:lpstr>Read more… www.hea.ie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Outcomes Survey The Class of 2017</dc:title>
  <dc:creator>Valerie Harvey</dc:creator>
  <cp:lastModifiedBy>Roisin O'Connell</cp:lastModifiedBy>
  <cp:revision>9</cp:revision>
  <dcterms:created xsi:type="dcterms:W3CDTF">2019-04-17T09:44:40Z</dcterms:created>
  <dcterms:modified xsi:type="dcterms:W3CDTF">2019-05-09T09:07:53Z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6a2108b-8015-45b4-a03b-cf4c4afb0df7_Enabled">
    <vt:lpwstr>True</vt:lpwstr>
  </property>
  <property fmtid="{D5CDD505-2E9C-101B-9397-08002B2CF9AE}" pid="3" name="MSIP_Label_86a2108b-8015-45b4-a03b-cf4c4afb0df7_SiteId">
    <vt:lpwstr>0aea2147-cbd3-4025-a822-a3fe4746e7af</vt:lpwstr>
  </property>
  <property fmtid="{D5CDD505-2E9C-101B-9397-08002B2CF9AE}" pid="4" name="MSIP_Label_86a2108b-8015-45b4-a03b-cf4c4afb0df7_Owner">
    <vt:lpwstr>vharvey@hea.ie</vt:lpwstr>
  </property>
  <property fmtid="{D5CDD505-2E9C-101B-9397-08002B2CF9AE}" pid="5" name="MSIP_Label_86a2108b-8015-45b4-a03b-cf4c4afb0df7_SetDate">
    <vt:lpwstr>2019-04-17T10:09:49.5629496Z</vt:lpwstr>
  </property>
  <property fmtid="{D5CDD505-2E9C-101B-9397-08002B2CF9AE}" pid="6" name="MSIP_Label_86a2108b-8015-45b4-a03b-cf4c4afb0df7_Name">
    <vt:lpwstr>Public</vt:lpwstr>
  </property>
  <property fmtid="{D5CDD505-2E9C-101B-9397-08002B2CF9AE}" pid="7" name="MSIP_Label_86a2108b-8015-45b4-a03b-cf4c4afb0df7_Application">
    <vt:lpwstr>Microsoft Azure Information Protection</vt:lpwstr>
  </property>
  <property fmtid="{D5CDD505-2E9C-101B-9397-08002B2CF9AE}" pid="8" name="MSIP_Label_86a2108b-8015-45b4-a03b-cf4c4afb0df7_Extended_MSFT_Method">
    <vt:lpwstr>Manual</vt:lpwstr>
  </property>
  <property fmtid="{D5CDD505-2E9C-101B-9397-08002B2CF9AE}" pid="9" name="Sensitivity">
    <vt:lpwstr>Public</vt:lpwstr>
  </property>
</Properties>
</file>