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2" r:id="rId3"/>
    <p:sldId id="273" r:id="rId4"/>
    <p:sldId id="274" r:id="rId5"/>
    <p:sldId id="281" r:id="rId6"/>
    <p:sldId id="275" r:id="rId7"/>
    <p:sldId id="280" r:id="rId8"/>
    <p:sldId id="276" r:id="rId9"/>
    <p:sldId id="277" r:id="rId10"/>
    <p:sldId id="278" r:id="rId11"/>
    <p:sldId id="279" r:id="rId12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04F"/>
    <a:srgbClr val="1F3B70"/>
    <a:srgbClr val="052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 snapToGrid="0" snapToObjects="1">
      <p:cViewPr varScale="1">
        <p:scale>
          <a:sx n="60" d="100"/>
          <a:sy n="60" d="100"/>
        </p:scale>
        <p:origin x="588" y="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an.OReilly\Google%20Drive\THEA%20Data%20Analysis\CAO%202018\CAO%20end%20to%20end%206-7-8-final2018-7allfromCA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Figure 4: Number of applicants for NFQ 6, 7, 8 within Technological</a:t>
            </a:r>
            <a:r>
              <a:rPr lang="en-US" b="1" baseline="0">
                <a:solidFill>
                  <a:sysClr val="windowText" lastClr="000000"/>
                </a:solidFill>
              </a:rPr>
              <a:t> </a:t>
            </a:r>
            <a:r>
              <a:rPr lang="en-US" b="1">
                <a:solidFill>
                  <a:sysClr val="windowText" lastClr="000000"/>
                </a:solidFill>
              </a:rPr>
              <a:t>HEI sector</a:t>
            </a:r>
          </a:p>
        </c:rich>
      </c:tx>
      <c:layout>
        <c:manualLayout>
          <c:xMode val="edge"/>
          <c:yMode val="edge"/>
          <c:x val="1.1199863554961762E-3"/>
          <c:y val="2.1304917829280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'Level 6-7-8'!$A$4</c:f>
              <c:strCache>
                <c:ptCount val="1"/>
                <c:pt idx="0">
                  <c:v>Level 6 Applicants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'Level 6-7-8'!$B$2:$H$2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'Level 6-7-8'!$B$4:$H$4</c:f>
              <c:numCache>
                <c:formatCode>#,##0</c:formatCode>
                <c:ptCount val="7"/>
                <c:pt idx="0">
                  <c:v>24402</c:v>
                </c:pt>
                <c:pt idx="1">
                  <c:v>23804</c:v>
                </c:pt>
                <c:pt idx="2">
                  <c:v>22697</c:v>
                </c:pt>
                <c:pt idx="3">
                  <c:v>21330</c:v>
                </c:pt>
                <c:pt idx="4">
                  <c:v>19295</c:v>
                </c:pt>
                <c:pt idx="5">
                  <c:v>18299</c:v>
                </c:pt>
                <c:pt idx="6">
                  <c:v>16253</c:v>
                </c:pt>
              </c:numCache>
            </c:numRef>
          </c:val>
        </c:ser>
        <c:ser>
          <c:idx val="1"/>
          <c:order val="1"/>
          <c:tx>
            <c:strRef>
              <c:f>'Level 6-7-8'!$A$5</c:f>
              <c:strCache>
                <c:ptCount val="1"/>
                <c:pt idx="0">
                  <c:v>Level 7 Applicants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IE"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'Level 6-7-8'!$B$2:$H$2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'Level 6-7-8'!$B$5:$H$5</c:f>
              <c:numCache>
                <c:formatCode>#,##0</c:formatCode>
                <c:ptCount val="7"/>
                <c:pt idx="0">
                  <c:v>45416</c:v>
                </c:pt>
                <c:pt idx="1">
                  <c:v>45656</c:v>
                </c:pt>
                <c:pt idx="2">
                  <c:v>43575</c:v>
                </c:pt>
                <c:pt idx="3">
                  <c:v>42150</c:v>
                </c:pt>
                <c:pt idx="4">
                  <c:v>41483</c:v>
                </c:pt>
                <c:pt idx="5">
                  <c:v>40570</c:v>
                </c:pt>
                <c:pt idx="6">
                  <c:v>37228</c:v>
                </c:pt>
              </c:numCache>
            </c:numRef>
          </c:val>
        </c:ser>
        <c:ser>
          <c:idx val="2"/>
          <c:order val="2"/>
          <c:tx>
            <c:strRef>
              <c:f>'Level 6-7-8'!$A$6</c:f>
              <c:strCache>
                <c:ptCount val="1"/>
                <c:pt idx="0">
                  <c:v>Level 8 Applicants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'Level 6-7-8'!$B$2:$H$2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'Level 6-7-8'!$B$6:$H$6</c:f>
              <c:numCache>
                <c:formatCode>#,##0</c:formatCode>
                <c:ptCount val="7"/>
                <c:pt idx="0">
                  <c:v>45966</c:v>
                </c:pt>
                <c:pt idx="1">
                  <c:v>46280</c:v>
                </c:pt>
                <c:pt idx="2">
                  <c:v>47599</c:v>
                </c:pt>
                <c:pt idx="3">
                  <c:v>48347</c:v>
                </c:pt>
                <c:pt idx="4">
                  <c:v>49634</c:v>
                </c:pt>
                <c:pt idx="5">
                  <c:v>49925</c:v>
                </c:pt>
                <c:pt idx="6">
                  <c:v>48011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266944"/>
        <c:axId val="319261064"/>
      </c:barChart>
      <c:catAx>
        <c:axId val="31926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261064"/>
        <c:crosses val="autoZero"/>
        <c:auto val="1"/>
        <c:lblAlgn val="ctr"/>
        <c:lblOffset val="100"/>
        <c:noMultiLvlLbl val="0"/>
      </c:catAx>
      <c:valAx>
        <c:axId val="319261064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26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9A619-8847-4AC6-9012-A34B761930DC}" type="datetimeFigureOut">
              <a:rPr lang="en-IE" smtClean="0"/>
              <a:t>09/05/2019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B386D-DB19-4AB4-A16F-109A69229F9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290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7666E-00BA-7C4C-A581-3CB176184B1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8545C-1553-2F49-9701-24E21C04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6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EB1B04-857A-2648-B349-F3B60EBF52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19075"/>
            <a:ext cx="2895600" cy="2688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9EE35F-B18C-5C4C-BA1C-2754528F3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6977" y="381000"/>
            <a:ext cx="6756709" cy="647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768E867-1862-AC4D-B0EE-C87E8E9A2C07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F26DF03-97B9-CE4E-BF09-D80825CF1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94E2C9B-109C-8C46-9BFD-B232564D479E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091E392-F2DC-804D-BE06-243F7E9A43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19075"/>
            <a:ext cx="2895600" cy="26887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05514B-7857-5D4A-B2EC-CC64C923FBA9}"/>
              </a:ext>
            </a:extLst>
          </p:cNvPr>
          <p:cNvSpPr/>
          <p:nvPr userDrawn="1"/>
        </p:nvSpPr>
        <p:spPr>
          <a:xfrm>
            <a:off x="7315200" y="0"/>
            <a:ext cx="1371600" cy="5494638"/>
          </a:xfrm>
          <a:prstGeom prst="rect">
            <a:avLst/>
          </a:prstGeom>
          <a:solidFill>
            <a:srgbClr val="1F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333D797-48E5-9944-8A3D-FCFB9BC28180}"/>
              </a:ext>
            </a:extLst>
          </p:cNvPr>
          <p:cNvSpPr/>
          <p:nvPr userDrawn="1"/>
        </p:nvSpPr>
        <p:spPr>
          <a:xfrm>
            <a:off x="7232374" y="5680756"/>
            <a:ext cx="15372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u="none" dirty="0">
                <a:solidFill>
                  <a:srgbClr val="1F3B70"/>
                </a:solidFill>
              </a:rPr>
              <a:t>+353 (0)1 708 2900</a:t>
            </a:r>
          </a:p>
          <a:p>
            <a:pPr algn="ctr"/>
            <a:r>
              <a:rPr lang="en-US" sz="900" b="0" u="none" dirty="0" err="1">
                <a:solidFill>
                  <a:srgbClr val="1F3B70"/>
                </a:solidFill>
              </a:rPr>
              <a:t>info@thea.ie</a:t>
            </a:r>
            <a:r>
              <a:rPr lang="en-US" sz="900" b="0" u="none" dirty="0">
                <a:solidFill>
                  <a:srgbClr val="1F3B70"/>
                </a:solidFill>
              </a:rPr>
              <a:t> | </a:t>
            </a:r>
            <a:r>
              <a:rPr lang="en-US" sz="900" b="0" u="none" dirty="0" err="1">
                <a:solidFill>
                  <a:srgbClr val="1F3B70"/>
                </a:solidFill>
              </a:rPr>
              <a:t>www.thea.ie</a:t>
            </a:r>
            <a:endParaRPr lang="en-US" sz="900" b="0" u="none" dirty="0">
              <a:solidFill>
                <a:srgbClr val="1F3B70"/>
              </a:solidFill>
            </a:endParaRPr>
          </a:p>
          <a:p>
            <a:pPr algn="ctr"/>
            <a:endParaRPr lang="en-US" sz="900" b="0" u="none" dirty="0">
              <a:solidFill>
                <a:srgbClr val="1F3B70"/>
              </a:solidFill>
            </a:endParaRPr>
          </a:p>
          <a:p>
            <a:pPr algn="ctr"/>
            <a:r>
              <a:rPr lang="en-US" sz="900" b="0" u="none" dirty="0">
                <a:solidFill>
                  <a:srgbClr val="1F3B70"/>
                </a:solidFill>
              </a:rPr>
              <a:t>1st Floor, </a:t>
            </a:r>
            <a:r>
              <a:rPr lang="en-US" sz="900" b="0" u="none" dirty="0" err="1">
                <a:solidFill>
                  <a:srgbClr val="1F3B70"/>
                </a:solidFill>
              </a:rPr>
              <a:t>Fumbally</a:t>
            </a:r>
            <a:r>
              <a:rPr lang="en-US" sz="900" b="0" u="none" dirty="0">
                <a:solidFill>
                  <a:srgbClr val="1F3B70"/>
                </a:solidFill>
              </a:rPr>
              <a:t> Square, </a:t>
            </a:r>
          </a:p>
          <a:p>
            <a:pPr algn="ctr"/>
            <a:r>
              <a:rPr lang="en-US" sz="900" b="0" u="none" dirty="0" err="1">
                <a:solidFill>
                  <a:srgbClr val="1F3B70"/>
                </a:solidFill>
              </a:rPr>
              <a:t>Fumbally</a:t>
            </a:r>
            <a:r>
              <a:rPr lang="en-US" sz="900" b="0" u="none" dirty="0">
                <a:solidFill>
                  <a:srgbClr val="1F3B70"/>
                </a:solidFill>
              </a:rPr>
              <a:t> Lane, Dublin D8</a:t>
            </a:r>
          </a:p>
        </p:txBody>
      </p:sp>
    </p:spTree>
    <p:extLst>
      <p:ext uri="{BB962C8B-B14F-4D97-AF65-F5344CB8AC3E}">
        <p14:creationId xmlns:p14="http://schemas.microsoft.com/office/powerpoint/2010/main" val="170387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EB1B04-857A-2648-B349-F3B60EBF52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19075"/>
            <a:ext cx="2895600" cy="2688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9EE35F-B18C-5C4C-BA1C-2754528F3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768E867-1862-AC4D-B0EE-C87E8E9A2C07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71F8107-132B-FD40-AAE9-D2F8444EDFF8}"/>
              </a:ext>
            </a:extLst>
          </p:cNvPr>
          <p:cNvSpPr/>
          <p:nvPr userDrawn="1"/>
        </p:nvSpPr>
        <p:spPr>
          <a:xfrm>
            <a:off x="0" y="3750365"/>
            <a:ext cx="9906000" cy="715617"/>
          </a:xfrm>
          <a:prstGeom prst="rect">
            <a:avLst/>
          </a:prstGeom>
          <a:solidFill>
            <a:srgbClr val="4F504F"/>
          </a:solidFill>
          <a:ln>
            <a:solidFill>
              <a:srgbClr val="4F5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13FDFD-B86B-1C43-80A9-26B0EC14B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3482846"/>
            <a:ext cx="8420100" cy="1036466"/>
          </a:xfrm>
          <a:prstGeom prst="rect">
            <a:avLst/>
          </a:prstGeom>
        </p:spPr>
        <p:txBody>
          <a:bodyPr anchor="b"/>
          <a:lstStyle>
            <a:lvl1pPr algn="ctr">
              <a:defRPr sz="4800"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FC68E384-59C7-EF46-A7A5-FF81CA65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8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9EE35F-B18C-5C4C-BA1C-2754528F3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768E867-1862-AC4D-B0EE-C87E8E9A2C07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29F963C7-2195-5D40-A12A-C66A6033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7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9EE35F-B18C-5C4C-BA1C-2754528F3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768E867-1862-AC4D-B0EE-C87E8E9A2C07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3386D68-2E5B-A54C-8CF9-6DAE49C8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625" y="782570"/>
            <a:ext cx="7099070" cy="1325563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>
              <a:solidFill>
                <a:srgbClr val="052F5C"/>
              </a:solidFill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E1EC867-9394-D94A-9DA9-F3A3990CE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2683565"/>
            <a:ext cx="8720657" cy="354457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1F3B70"/>
              </a:buClr>
              <a:buFont typeface="Wingdings" pitchFamily="2" charset="2"/>
              <a:buChar char="§"/>
            </a:pPr>
            <a:r>
              <a:rPr lang="en-IE" dirty="0">
                <a:latin typeface="Gotham Light" pitchFamily="2" charset="0"/>
                <a:cs typeface="Gotham Light" pitchFamily="2" charset="0"/>
              </a:rPr>
              <a:t>Click to add text</a:t>
            </a:r>
          </a:p>
          <a:p>
            <a:pPr lvl="1">
              <a:buClr>
                <a:srgbClr val="1F3B70"/>
              </a:buClr>
              <a:buFont typeface=".AppleSystemUIFont"/>
              <a:buChar char="&gt;"/>
            </a:pPr>
            <a:r>
              <a:rPr lang="en-US" dirty="0">
                <a:latin typeface="Gotham Light" pitchFamily="2" charset="0"/>
                <a:cs typeface="Gotham Light" pitchFamily="2" charset="0"/>
              </a:rPr>
              <a:t>Second level</a:t>
            </a:r>
          </a:p>
          <a:p>
            <a:pPr lvl="2">
              <a:buClr>
                <a:srgbClr val="1F3B70"/>
              </a:buClr>
            </a:pPr>
            <a:r>
              <a:rPr lang="en-US" dirty="0">
                <a:latin typeface="Gotham Light" pitchFamily="2" charset="0"/>
                <a:cs typeface="Gotham Light" pitchFamily="2" charset="0"/>
              </a:rPr>
              <a:t>Third level</a:t>
            </a:r>
          </a:p>
          <a:p>
            <a:pPr lvl="3">
              <a:buClr>
                <a:srgbClr val="1F3B70"/>
              </a:buClr>
              <a:buFont typeface=".AppleSystemUIFont"/>
              <a:buChar char="-"/>
            </a:pPr>
            <a:r>
              <a:rPr lang="en-US" dirty="0">
                <a:latin typeface="Gotham Light" pitchFamily="2" charset="0"/>
                <a:cs typeface="Gotham Light" pitchFamily="2" charset="0"/>
              </a:rPr>
              <a:t>Fourth level</a:t>
            </a:r>
          </a:p>
          <a:p>
            <a:pPr marL="0" indent="0">
              <a:buNone/>
            </a:pPr>
            <a:endParaRPr lang="en-US" dirty="0">
              <a:latin typeface="Gotham Light" pitchFamily="2" charset="0"/>
              <a:cs typeface="Gotham Light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8300E29E-577C-FD44-B7E1-24E409C1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8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9EE35F-B18C-5C4C-BA1C-2754528F3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768E867-1862-AC4D-B0EE-C87E8E9A2C07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18DBE235-19E0-D647-B79E-A6934AAC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06" y="2676065"/>
            <a:ext cx="450610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IE" sz="4800" dirty="0">
                <a:solidFill>
                  <a:srgbClr val="1F3B70"/>
                </a:solidFill>
                <a:latin typeface="Gotham Medium" pitchFamily="2" charset="0"/>
                <a:cs typeface="Gotham Medium" pitchFamily="2" charset="0"/>
              </a:rPr>
              <a:t>Section Title</a:t>
            </a:r>
            <a:endParaRPr lang="en-US" sz="4800" dirty="0">
              <a:solidFill>
                <a:srgbClr val="1F3B70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57B2329A-89C7-1041-8196-6C0F5E23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1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9EE35F-B18C-5C4C-BA1C-2754528F3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768E867-1862-AC4D-B0EE-C87E8E9A2C07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9A9543CE-4899-374B-9575-494B942B5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rgbClr val="1F3B70"/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30B54F9C-6300-0D4C-9A3A-1EB7910E3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927B8115-7903-7F4D-9D69-2A024408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5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C55582F-FF1B-2646-B203-7E35BBB5D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91A9401-C8CD-AB4E-9A9E-F43C2BEB2CD4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F3B70"/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itchFamily="2" charset="0"/>
                <a:cs typeface="Gotham Book" pitchFamily="2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A62D7AA2-6A66-4142-8E8F-B31FB832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3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BFE3BE9-98D6-AC4F-ABEE-6B1C13C79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19075"/>
            <a:ext cx="2895600" cy="2688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8A8C722-7D26-304B-B766-B320F8D95D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649061C-0354-964C-A3C8-E2F803ED8CF2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 b="0" i="0">
                <a:solidFill>
                  <a:srgbClr val="1F3B70"/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29A2D0F7-B360-CF44-86B3-60CE3FAC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9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F26DF03-97B9-CE4E-BF09-D80825CF1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94E2C9B-109C-8C46-9BFD-B232564D479E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F3B70"/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1pPr>
            <a:lvl2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1pPr>
            <a:lvl2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B73670BE-3C4E-1E40-842D-3FAA808D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7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61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8" r:id="rId2"/>
    <p:sldLayoutId id="2147483684" r:id="rId3"/>
    <p:sldLayoutId id="2147483685" r:id="rId4"/>
    <p:sldLayoutId id="2147483686" r:id="rId5"/>
    <p:sldLayoutId id="2147483687" r:id="rId6"/>
    <p:sldLayoutId id="2147483674" r:id="rId7"/>
    <p:sldLayoutId id="2147483675" r:id="rId8"/>
    <p:sldLayoutId id="2147483676" r:id="rId9"/>
    <p:sldLayoutId id="214748368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CB59BA-8411-9D4C-AD37-CE78D9459A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iscussion paper: Main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Short Cycle and Level 7 roles in skill provision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Predictions for labour market from EGFSN</a:t>
            </a:r>
          </a:p>
          <a:p>
            <a:r>
              <a:rPr lang="en-IE" dirty="0" smtClean="0"/>
              <a:t>Significantly lower demand for employees with Level 6 and Level 7 qualifications than for Level 8</a:t>
            </a:r>
          </a:p>
          <a:p>
            <a:r>
              <a:rPr lang="en-IE" dirty="0" smtClean="0"/>
              <a:t>Level 6 / 7 Computing graduates forecast as maximum of 13% of workforce for new jobs</a:t>
            </a:r>
          </a:p>
          <a:p>
            <a:pPr marL="0" indent="0">
              <a:buNone/>
            </a:pPr>
            <a:r>
              <a:rPr lang="en-IE" sz="1800" i="1" dirty="0" smtClean="0"/>
              <a:t>Forecasting the </a:t>
            </a:r>
            <a:r>
              <a:rPr lang="en-IE" sz="1800" i="1" dirty="0"/>
              <a:t>F</a:t>
            </a:r>
            <a:r>
              <a:rPr lang="en-IE" sz="1800" i="1" dirty="0" smtClean="0"/>
              <a:t>uture Demand for High-Level ICT Skills in Ireland, 2017 - 2022</a:t>
            </a:r>
          </a:p>
          <a:p>
            <a:r>
              <a:rPr lang="en-IE" dirty="0" smtClean="0"/>
              <a:t>Inflow of 320 Level 6 / 7 graduates and 1880 Level 8 graduates</a:t>
            </a:r>
          </a:p>
          <a:p>
            <a:pPr marL="0" indent="0">
              <a:buNone/>
            </a:pPr>
            <a:r>
              <a:rPr lang="en-IE" sz="1800" i="1" dirty="0"/>
              <a:t>Future Skills Needs of the </a:t>
            </a:r>
            <a:r>
              <a:rPr lang="en-IE" sz="1800" i="1" dirty="0" err="1" smtClean="0"/>
              <a:t>BioPharma</a:t>
            </a:r>
            <a:r>
              <a:rPr lang="en-IE" sz="1800" i="1" dirty="0" smtClean="0"/>
              <a:t> </a:t>
            </a:r>
            <a:r>
              <a:rPr lang="en-IE" sz="1800" i="1" dirty="0"/>
              <a:t>Industry in Ireland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15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 summary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Not seeking to present a “grand vision”</a:t>
            </a:r>
          </a:p>
          <a:p>
            <a:r>
              <a:rPr lang="en-IE" dirty="0" smtClean="0"/>
              <a:t>Existing data presents a number of issues</a:t>
            </a:r>
          </a:p>
          <a:p>
            <a:r>
              <a:rPr lang="en-IE" dirty="0" smtClean="0"/>
              <a:t>This colloquium, and paper, offer an opportunity to </a:t>
            </a:r>
            <a:r>
              <a:rPr lang="en-IE" u="sng" dirty="0" smtClean="0"/>
              <a:t>begin</a:t>
            </a:r>
            <a:r>
              <a:rPr lang="en-IE" dirty="0" smtClean="0"/>
              <a:t> a detailed consideration</a:t>
            </a:r>
          </a:p>
          <a:p>
            <a:r>
              <a:rPr lang="en-IE" dirty="0" smtClean="0"/>
              <a:t>Consideration requires engagement with key stakeholders</a:t>
            </a:r>
          </a:p>
          <a:p>
            <a:r>
              <a:rPr lang="en-IE" dirty="0" smtClean="0"/>
              <a:t>In time, a shared vision for the future (?)</a:t>
            </a:r>
          </a:p>
          <a:p>
            <a:endParaRPr lang="en-IE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65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Short Cycle HE in context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Short Cycle HE Award included in QF-EHEA (May 2018)</a:t>
            </a:r>
          </a:p>
          <a:p>
            <a:r>
              <a:rPr lang="en-IE" dirty="0"/>
              <a:t>L</a:t>
            </a:r>
            <a:r>
              <a:rPr lang="en-IE" dirty="0" smtClean="0"/>
              <a:t>ong seen as </a:t>
            </a:r>
            <a:r>
              <a:rPr lang="en-IE" dirty="0"/>
              <a:t>i</a:t>
            </a:r>
            <a:r>
              <a:rPr lang="en-IE" dirty="0" smtClean="0"/>
              <a:t>ntegral part of technological HE</a:t>
            </a:r>
          </a:p>
          <a:p>
            <a:r>
              <a:rPr lang="en-IE" dirty="0" smtClean="0"/>
              <a:t>Traditionally promoted as part of suite of Short Cycle and First Cycle qualifications</a:t>
            </a:r>
          </a:p>
          <a:p>
            <a:r>
              <a:rPr lang="en-IE" dirty="0" smtClean="0"/>
              <a:t>Higher Certificate </a:t>
            </a:r>
            <a:r>
              <a:rPr lang="en-IE" dirty="0" smtClean="0">
                <a:sym typeface="Wingdings" panose="05000000000000000000" pitchFamily="2" charset="2"/>
              </a:rPr>
              <a:t> </a:t>
            </a:r>
            <a:r>
              <a:rPr lang="en-IE" dirty="0" smtClean="0"/>
              <a:t>Ordinary Bachelor Degree </a:t>
            </a:r>
            <a:r>
              <a:rPr lang="en-IE" dirty="0" smtClean="0">
                <a:sym typeface="Wingdings" panose="05000000000000000000" pitchFamily="2" charset="2"/>
              </a:rPr>
              <a:t> Honours Bachelor Degree</a:t>
            </a:r>
          </a:p>
          <a:p>
            <a:r>
              <a:rPr lang="en-IE" dirty="0" smtClean="0">
                <a:sym typeface="Wingdings" panose="05000000000000000000" pitchFamily="2" charset="2"/>
              </a:rPr>
              <a:t>2+1+1, 2+2, 3+1 progression options</a:t>
            </a:r>
          </a:p>
          <a:p>
            <a:r>
              <a:rPr lang="en-IE" dirty="0" smtClean="0">
                <a:sym typeface="Wingdings" panose="05000000000000000000" pitchFamily="2" charset="2"/>
              </a:rPr>
              <a:t>Short Cycle (NFQ 6) and Ordinary Bachelor Degree (NFQ 7) often treated in unison by other bodies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724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Student demand: 2012 to 2018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33% decline Short Cycle (NFQ 6)</a:t>
            </a:r>
          </a:p>
          <a:p>
            <a:r>
              <a:rPr lang="en-IE" dirty="0" smtClean="0"/>
              <a:t>18% decline Ordinary Bachelor Degree (NFQ 7)</a:t>
            </a:r>
          </a:p>
          <a:p>
            <a:r>
              <a:rPr lang="en-IE" dirty="0" smtClean="0"/>
              <a:t>4% increase Honours Bachelor Degree (NFQ 8)</a:t>
            </a:r>
          </a:p>
          <a:p>
            <a:pPr marL="0" indent="0">
              <a:buNone/>
            </a:pP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349932"/>
              </p:ext>
            </p:extLst>
          </p:nvPr>
        </p:nvGraphicFramePr>
        <p:xfrm>
          <a:off x="599768" y="1166195"/>
          <a:ext cx="8160774" cy="357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Callout 9"/>
          <p:cNvSpPr/>
          <p:nvPr/>
        </p:nvSpPr>
        <p:spPr>
          <a:xfrm>
            <a:off x="8205019" y="696274"/>
            <a:ext cx="1700981" cy="1061884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/>
                </a:solidFill>
              </a:rPr>
              <a:t>Change to figure 4 in paper</a:t>
            </a:r>
            <a:endParaRPr lang="en-I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Student demand: 2012 to 2018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Conversion of offers to acceptances</a:t>
            </a:r>
          </a:p>
          <a:p>
            <a:r>
              <a:rPr lang="en-IE" dirty="0" smtClean="0"/>
              <a:t>Average of 28% for Level 6, 26% for Level 7, 59% for Level 8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5" t="22819" r="14037" b="26411"/>
          <a:stretch/>
        </p:blipFill>
        <p:spPr>
          <a:xfrm>
            <a:off x="817590" y="1266112"/>
            <a:ext cx="4373534" cy="1855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t="30688" r="25719" b="19231"/>
          <a:stretch/>
        </p:blipFill>
        <p:spPr>
          <a:xfrm>
            <a:off x="817590" y="1266112"/>
            <a:ext cx="5559204" cy="2498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15813" r="17499" b="33247"/>
          <a:stretch/>
        </p:blipFill>
        <p:spPr>
          <a:xfrm>
            <a:off x="602380" y="1262937"/>
            <a:ext cx="7985846" cy="35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748097" cy="1325563"/>
          </a:xfrm>
        </p:spPr>
        <p:txBody>
          <a:bodyPr/>
          <a:lstStyle/>
          <a:p>
            <a:r>
              <a:rPr lang="en-IE" dirty="0" smtClean="0"/>
              <a:t>Outcomes for Level 6, 7 graduates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Circa 73% of Level 6, 7 graduates in further study or training</a:t>
            </a:r>
          </a:p>
          <a:p>
            <a:r>
              <a:rPr lang="en-IE" dirty="0" smtClean="0"/>
              <a:t>Circa 23% employed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6" t="9636" r="32705" b="3550"/>
          <a:stretch/>
        </p:blipFill>
        <p:spPr>
          <a:xfrm>
            <a:off x="1842648" y="914400"/>
            <a:ext cx="2758847" cy="3867101"/>
          </a:xfrm>
          <a:prstGeom prst="rect">
            <a:avLst/>
          </a:prstGeom>
          <a:ln w="127000" cap="rnd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4" t="10342" r="33795" b="10783"/>
          <a:stretch/>
        </p:blipFill>
        <p:spPr>
          <a:xfrm>
            <a:off x="5672809" y="914400"/>
            <a:ext cx="2900919" cy="4014585"/>
          </a:xfrm>
          <a:prstGeom prst="rect">
            <a:avLst/>
          </a:prstGeom>
          <a:ln w="127000" cap="rnd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350339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Progression and non-completion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IE" dirty="0" smtClean="0"/>
              <a:t>Impact of prior attainment as a predictor is more marked at Level 6, 7 BUT… not simple</a:t>
            </a:r>
          </a:p>
          <a:p>
            <a:r>
              <a:rPr lang="en-IE" dirty="0" smtClean="0"/>
              <a:t>53</a:t>
            </a:r>
            <a:r>
              <a:rPr lang="en-IE" dirty="0"/>
              <a:t>% of students with 155-200 points completed</a:t>
            </a:r>
          </a:p>
          <a:p>
            <a:r>
              <a:rPr lang="en-IE" dirty="0" smtClean="0"/>
              <a:t>Reasons for withdrawal not captured</a:t>
            </a:r>
          </a:p>
          <a:p>
            <a:pPr marL="0" indent="0">
              <a:buNone/>
            </a:pP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25384" r="23846" b="24359"/>
          <a:stretch/>
        </p:blipFill>
        <p:spPr>
          <a:xfrm>
            <a:off x="681038" y="1192520"/>
            <a:ext cx="7458076" cy="325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Student success at Level 6, 7, 8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What evidence can be examined about students’ experiences?</a:t>
            </a:r>
          </a:p>
          <a:p>
            <a:r>
              <a:rPr lang="en-IE" dirty="0" smtClean="0"/>
              <a:t>What differences, if any, exist at different levels?</a:t>
            </a:r>
          </a:p>
          <a:p>
            <a:r>
              <a:rPr lang="en-IE" dirty="0" smtClean="0"/>
              <a:t>National Forum activities</a:t>
            </a:r>
          </a:p>
          <a:p>
            <a:r>
              <a:rPr lang="en-IE" dirty="0" smtClean="0"/>
              <a:t>Should further data be sought? (what?)</a:t>
            </a:r>
          </a:p>
          <a:p>
            <a:endParaRPr lang="en-IE" dirty="0" smtClean="0"/>
          </a:p>
          <a:p>
            <a:endParaRPr lang="en-IE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174329"/>
              </p:ext>
            </p:extLst>
          </p:nvPr>
        </p:nvGraphicFramePr>
        <p:xfrm>
          <a:off x="887515" y="4254395"/>
          <a:ext cx="7892691" cy="2092734"/>
        </p:xfrm>
        <a:graphic>
          <a:graphicData uri="http://schemas.openxmlformats.org/drawingml/2006/table">
            <a:tbl>
              <a:tblPr firstRow="1" firstCol="1" bandRow="1"/>
              <a:tblGrid>
                <a:gridCol w="5081764"/>
                <a:gridCol w="936661"/>
                <a:gridCol w="936661"/>
                <a:gridCol w="937605"/>
              </a:tblGrid>
              <a:tr h="26628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Table 3: Percentage positive responses to selected ISSE questions (first years)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443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Strategies question stem: During the current academic year, about how often have you: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6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7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8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2218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Reviewed your notes after class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48%*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47%*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4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Collaborative Learning question stem: During the current academic year, about how often have you: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4437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Asked another student to help you to understand course material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46%*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47%*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6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Progression from FET into HE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Emerging data / research from National Transitions Reform  sub-group</a:t>
            </a:r>
          </a:p>
          <a:p>
            <a:r>
              <a:rPr lang="en-IE" dirty="0" smtClean="0"/>
              <a:t>In 2017, 20% of all undergraduate entrants to technological HE were PLC graduates</a:t>
            </a:r>
            <a:endParaRPr lang="en-IE" dirty="0"/>
          </a:p>
          <a:p>
            <a:r>
              <a:rPr lang="en-IE" dirty="0" smtClean="0"/>
              <a:t>Vast majority of data in public domain for FET captures learners at point of certification</a:t>
            </a:r>
          </a:p>
          <a:p>
            <a:r>
              <a:rPr lang="en-IE" dirty="0" smtClean="0"/>
              <a:t>Not comparable data to HE non-progression within programmes / institutions</a:t>
            </a:r>
          </a:p>
          <a:p>
            <a:pPr marL="0" indent="0">
              <a:buNone/>
            </a:pP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60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Short Cycle and Level 7 roles in skill provision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“Complementary” (?) provision, often with limited public data</a:t>
            </a:r>
          </a:p>
          <a:p>
            <a:r>
              <a:rPr lang="en-IE" dirty="0" smtClean="0"/>
              <a:t>CPD</a:t>
            </a:r>
            <a:r>
              <a:rPr lang="en-IE" dirty="0"/>
              <a:t> </a:t>
            </a:r>
            <a:r>
              <a:rPr lang="en-IE" dirty="0" smtClean="0"/>
              <a:t>/ workplace-based / part-time / new apprenticeship / CAO / </a:t>
            </a:r>
            <a:r>
              <a:rPr lang="en-IE" dirty="0"/>
              <a:t>d</a:t>
            </a:r>
            <a:r>
              <a:rPr lang="en-IE" dirty="0" smtClean="0"/>
              <a:t>irect entry</a:t>
            </a:r>
          </a:p>
          <a:p>
            <a:r>
              <a:rPr lang="en-IE" dirty="0" smtClean="0"/>
              <a:t>Of 12 new apprenticeships on 7 March 2019: 10 led by THEI coordinating providers; 8 at Level 6 / 7</a:t>
            </a:r>
          </a:p>
          <a:p>
            <a:r>
              <a:rPr lang="en-IE" dirty="0" smtClean="0"/>
              <a:t>Springboard+</a:t>
            </a:r>
          </a:p>
          <a:p>
            <a:pPr lvl="1"/>
            <a:r>
              <a:rPr lang="en-IE" dirty="0" smtClean="0"/>
              <a:t>48% of total 2018 Springboard+ programmes were within technological HE (3855 places)</a:t>
            </a:r>
          </a:p>
          <a:p>
            <a:pPr lvl="1"/>
            <a:r>
              <a:rPr lang="en-IE" dirty="0" smtClean="0"/>
              <a:t>43% of these were at Level 6 and 7 (1658 places)</a:t>
            </a:r>
          </a:p>
          <a:p>
            <a:pPr marL="0" indent="0">
              <a:buNone/>
            </a:pP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05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624</Words>
  <Application>Microsoft Office PowerPoint</Application>
  <PresentationFormat>A4 Paper (210x297 mm)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.AppleSystemUIFont</vt:lpstr>
      <vt:lpstr>Arial</vt:lpstr>
      <vt:lpstr>Calibri</vt:lpstr>
      <vt:lpstr>Gotham Book</vt:lpstr>
      <vt:lpstr>Gotham Light</vt:lpstr>
      <vt:lpstr>Gotham Medium</vt:lpstr>
      <vt:lpstr>Symbol</vt:lpstr>
      <vt:lpstr>Times New Roman</vt:lpstr>
      <vt:lpstr>Wingdings</vt:lpstr>
      <vt:lpstr>Office Theme</vt:lpstr>
      <vt:lpstr>Discussion paper: Main issues</vt:lpstr>
      <vt:lpstr>Short Cycle HE in context</vt:lpstr>
      <vt:lpstr>Student demand: 2012 to 2018</vt:lpstr>
      <vt:lpstr>Student demand: 2012 to 2018</vt:lpstr>
      <vt:lpstr>Outcomes for Level 6, 7 graduates</vt:lpstr>
      <vt:lpstr>Progression and non-completion</vt:lpstr>
      <vt:lpstr>Student success at Level 6, 7, 8</vt:lpstr>
      <vt:lpstr>Progression from FET into HE</vt:lpstr>
      <vt:lpstr>Short Cycle and Level 7 roles in skill provision</vt:lpstr>
      <vt:lpstr>Short Cycle and Level 7 roles in skill provision</vt:lpstr>
      <vt:lpstr>In 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2019-03-25T10:49:18Z</dcterms:created>
  <dcterms:modified xsi:type="dcterms:W3CDTF">2019-05-09T09:07:11Z</dcterms:modified>
</cp:coreProperties>
</file>