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33"/>
  </p:notesMasterIdLst>
  <p:handoutMasterIdLst>
    <p:handoutMasterId r:id="rId34"/>
  </p:handoutMasterIdLst>
  <p:sldIdLst>
    <p:sldId id="276" r:id="rId3"/>
    <p:sldId id="284" r:id="rId4"/>
    <p:sldId id="257" r:id="rId5"/>
    <p:sldId id="278" r:id="rId6"/>
    <p:sldId id="277" r:id="rId7"/>
    <p:sldId id="279" r:id="rId8"/>
    <p:sldId id="282" r:id="rId9"/>
    <p:sldId id="280" r:id="rId10"/>
    <p:sldId id="281" r:id="rId11"/>
    <p:sldId id="285" r:id="rId12"/>
    <p:sldId id="258" r:id="rId13"/>
    <p:sldId id="259" r:id="rId14"/>
    <p:sldId id="275" r:id="rId15"/>
    <p:sldId id="289" r:id="rId16"/>
    <p:sldId id="260" r:id="rId17"/>
    <p:sldId id="261" r:id="rId18"/>
    <p:sldId id="264" r:id="rId19"/>
    <p:sldId id="269" r:id="rId20"/>
    <p:sldId id="270" r:id="rId21"/>
    <p:sldId id="286" r:id="rId22"/>
    <p:sldId id="291" r:id="rId23"/>
    <p:sldId id="298" r:id="rId24"/>
    <p:sldId id="299" r:id="rId25"/>
    <p:sldId id="302" r:id="rId26"/>
    <p:sldId id="300" r:id="rId27"/>
    <p:sldId id="301" r:id="rId28"/>
    <p:sldId id="274" r:id="rId29"/>
    <p:sldId id="272" r:id="rId30"/>
    <p:sldId id="303" r:id="rId31"/>
    <p:sldId id="290" r:id="rId32"/>
  </p:sldIdLst>
  <p:sldSz cx="9144000" cy="6858000" type="screen4x3"/>
  <p:notesSz cx="6645275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13" autoAdjust="0"/>
  </p:normalViewPr>
  <p:slideViewPr>
    <p:cSldViewPr>
      <p:cViewPr varScale="1">
        <p:scale>
          <a:sx n="56" d="100"/>
          <a:sy n="56" d="100"/>
        </p:scale>
        <p:origin x="15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>
                <a:solidFill>
                  <a:schemeClr val="accent1"/>
                </a:solidFill>
              </a:rPr>
              <a:t># APPLICANTs Year</a:t>
            </a:r>
            <a:r>
              <a:rPr lang="en-IE" baseline="0">
                <a:solidFill>
                  <a:schemeClr val="accent1"/>
                </a:solidFill>
              </a:rPr>
              <a:t> over year</a:t>
            </a:r>
            <a:endParaRPr lang="en-IE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1405901137357830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YOY!$A$4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YOY!$B$1:$H$1</c:f>
              <c:strCache>
                <c:ptCount val="7"/>
                <c:pt idx="0">
                  <c:v>Total</c:v>
                </c:pt>
                <c:pt idx="1">
                  <c:v>CCOC</c:v>
                </c:pt>
                <c:pt idx="2">
                  <c:v>CSN</c:v>
                </c:pt>
                <c:pt idx="3">
                  <c:v>SJ</c:v>
                </c:pt>
                <c:pt idx="4">
                  <c:v>CityN</c:v>
                </c:pt>
                <c:pt idx="5">
                  <c:v>MC</c:v>
                </c:pt>
                <c:pt idx="6">
                  <c:v>KC</c:v>
                </c:pt>
              </c:strCache>
            </c:strRef>
          </c:cat>
          <c:val>
            <c:numRef>
              <c:f>YOY!$B$4:$H$4</c:f>
              <c:numCache>
                <c:formatCode>General</c:formatCode>
                <c:ptCount val="7"/>
                <c:pt idx="0">
                  <c:v>385</c:v>
                </c:pt>
                <c:pt idx="1">
                  <c:v>163</c:v>
                </c:pt>
                <c:pt idx="2">
                  <c:v>119</c:v>
                </c:pt>
                <c:pt idx="3">
                  <c:v>82</c:v>
                </c:pt>
                <c:pt idx="4">
                  <c:v>2</c:v>
                </c:pt>
                <c:pt idx="5">
                  <c:v>18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63-494F-9E2B-3072CBE37C5D}"/>
            </c:ext>
          </c:extLst>
        </c:ser>
        <c:ser>
          <c:idx val="1"/>
          <c:order val="1"/>
          <c:tx>
            <c:strRef>
              <c:f>YOY!$A$5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YOY!$B$1:$H$1</c:f>
              <c:strCache>
                <c:ptCount val="7"/>
                <c:pt idx="0">
                  <c:v>Total</c:v>
                </c:pt>
                <c:pt idx="1">
                  <c:v>CCOC</c:v>
                </c:pt>
                <c:pt idx="2">
                  <c:v>CSN</c:v>
                </c:pt>
                <c:pt idx="3">
                  <c:v>SJ</c:v>
                </c:pt>
                <c:pt idx="4">
                  <c:v>CityN</c:v>
                </c:pt>
                <c:pt idx="5">
                  <c:v>MC</c:v>
                </c:pt>
                <c:pt idx="6">
                  <c:v>KC</c:v>
                </c:pt>
              </c:strCache>
            </c:strRef>
          </c:cat>
          <c:val>
            <c:numRef>
              <c:f>YOY!$B$5:$H$5</c:f>
              <c:numCache>
                <c:formatCode>General</c:formatCode>
                <c:ptCount val="7"/>
                <c:pt idx="0">
                  <c:v>404</c:v>
                </c:pt>
                <c:pt idx="1">
                  <c:v>179</c:v>
                </c:pt>
                <c:pt idx="2">
                  <c:v>115</c:v>
                </c:pt>
                <c:pt idx="3">
                  <c:v>80</c:v>
                </c:pt>
                <c:pt idx="4">
                  <c:v>11</c:v>
                </c:pt>
                <c:pt idx="5">
                  <c:v>12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63-494F-9E2B-3072CBE37C5D}"/>
            </c:ext>
          </c:extLst>
        </c:ser>
        <c:ser>
          <c:idx val="2"/>
          <c:order val="2"/>
          <c:tx>
            <c:strRef>
              <c:f>YOY!$A$6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YOY!$B$1:$H$1</c:f>
              <c:strCache>
                <c:ptCount val="7"/>
                <c:pt idx="0">
                  <c:v>Total</c:v>
                </c:pt>
                <c:pt idx="1">
                  <c:v>CCOC</c:v>
                </c:pt>
                <c:pt idx="2">
                  <c:v>CSN</c:v>
                </c:pt>
                <c:pt idx="3">
                  <c:v>SJ</c:v>
                </c:pt>
                <c:pt idx="4">
                  <c:v>CityN</c:v>
                </c:pt>
                <c:pt idx="5">
                  <c:v>MC</c:v>
                </c:pt>
                <c:pt idx="6">
                  <c:v>KC</c:v>
                </c:pt>
              </c:strCache>
            </c:strRef>
          </c:cat>
          <c:val>
            <c:numRef>
              <c:f>YOY!$B$6:$H$6</c:f>
              <c:numCache>
                <c:formatCode>General</c:formatCode>
                <c:ptCount val="7"/>
                <c:pt idx="0">
                  <c:v>380</c:v>
                </c:pt>
                <c:pt idx="1">
                  <c:v>179</c:v>
                </c:pt>
                <c:pt idx="2">
                  <c:v>121</c:v>
                </c:pt>
                <c:pt idx="3">
                  <c:v>75</c:v>
                </c:pt>
                <c:pt idx="6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63-494F-9E2B-3072CBE37C5D}"/>
            </c:ext>
          </c:extLst>
        </c:ser>
        <c:ser>
          <c:idx val="3"/>
          <c:order val="3"/>
          <c:tx>
            <c:strRef>
              <c:f>YOY!$A$2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YOY!$B$2:$H$2</c:f>
              <c:numCache>
                <c:formatCode>General</c:formatCode>
                <c:ptCount val="7"/>
                <c:pt idx="0">
                  <c:v>326</c:v>
                </c:pt>
                <c:pt idx="1">
                  <c:v>162</c:v>
                </c:pt>
                <c:pt idx="2">
                  <c:v>97</c:v>
                </c:pt>
                <c:pt idx="3">
                  <c:v>46</c:v>
                </c:pt>
                <c:pt idx="4">
                  <c:v>1</c:v>
                </c:pt>
                <c:pt idx="5">
                  <c:v>18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63-494F-9E2B-3072CBE37C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98207480"/>
        <c:axId val="698205912"/>
      </c:barChart>
      <c:catAx>
        <c:axId val="698207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205912"/>
        <c:crosses val="autoZero"/>
        <c:auto val="1"/>
        <c:lblAlgn val="ctr"/>
        <c:lblOffset val="100"/>
        <c:noMultiLvlLbl val="0"/>
      </c:catAx>
      <c:valAx>
        <c:axId val="698205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820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86B0-8514-4B03-92E8-8F50BD88BB83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299C7-777D-4290-B23B-92EACB5314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8119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0F6A0-892B-4B74-AC17-80E14BE9B92E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705350"/>
            <a:ext cx="53149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BAFC7-8E96-4204-AE65-A3941B1660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329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IE" dirty="0" smtClean="0"/>
              <a:t>We need new structures that better reflect the diverse learning requirements of our students, both those who enter after the Leaving Certificate, and those who enter later.</a:t>
            </a:r>
          </a:p>
          <a:p>
            <a:pPr lvl="1"/>
            <a:r>
              <a:rPr lang="en-IE" dirty="0" smtClean="0"/>
              <a:t>We need to develop critical mass in our research capacity, to  ensure that we attract the best researchers and develop world-class capability in high-value niche areas.</a:t>
            </a:r>
          </a:p>
          <a:p>
            <a:pPr lvl="1"/>
            <a:r>
              <a:rPr lang="en-IE" dirty="0" smtClean="0"/>
              <a:t>We need to fund higher education in a sustainable and equitable manner that will guarantee wider participation and fairness of access.</a:t>
            </a:r>
          </a:p>
          <a:p>
            <a:pPr lvl="1"/>
            <a:r>
              <a:rPr lang="en-IE" dirty="0" smtClean="0"/>
              <a:t>We need structural changes in the higher education system to ensure greater effectiveness and efficiencies,</a:t>
            </a:r>
          </a:p>
          <a:p>
            <a:pPr lvl="1"/>
            <a:r>
              <a:rPr lang="en-IE" dirty="0" smtClean="0"/>
              <a:t>And we need to ensure that institutions cooperate and collaborate to mutual benefit.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AFC7-8E96-4204-AE65-A3941B16603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462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Coherent, systematic approach by HEIs providing different pathways and supporting the transition to HE </a:t>
            </a:r>
          </a:p>
          <a:p>
            <a:r>
              <a:rPr lang="en-GB" dirty="0" smtClean="0"/>
              <a:t>To develop and implement RPL policy across the HE sector. </a:t>
            </a:r>
          </a:p>
          <a:p>
            <a:r>
              <a:rPr lang="en-GB" dirty="0" smtClean="0"/>
              <a:t>To ensure FE graduates from target groups are eligible for supplementary access routes on the same basis as LC applicants. </a:t>
            </a:r>
          </a:p>
          <a:p>
            <a:r>
              <a:rPr lang="en-GB" dirty="0" smtClean="0"/>
              <a:t>To increase access to the professions, high-points courses and post grad course by students from target groups</a:t>
            </a:r>
            <a:r>
              <a:rPr lang="en-IE" dirty="0" smtClean="0"/>
              <a:t>.</a:t>
            </a:r>
          </a:p>
          <a:p>
            <a:r>
              <a:rPr lang="en-GB" dirty="0" smtClean="0"/>
              <a:t>FEIs and HEIs to work in partnership to develop access and foundation courses that would be delivered through Further Education.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AFC7-8E96-4204-AE65-A3941B16603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127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1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3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46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5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67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99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44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52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2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5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9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0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2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7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2D57BAD-BA6F-4E6A-AB64-8C9E16281E9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101A9BA-3B69-4020-A61E-AC2DE32B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18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955925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Progression to Tertiary Education - Opportunities for Further Education Students through the Cork Colleges Progression Scheme</a:t>
            </a:r>
            <a:endParaRPr lang="en-I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592098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Deirdre Creedon</a:t>
            </a:r>
            <a:br>
              <a:rPr lang="en-GB" dirty="0" smtClean="0"/>
            </a:br>
            <a:r>
              <a:rPr lang="en-GB" dirty="0" smtClean="0"/>
              <a:t>Access Officer, Cork Institute of Technology</a:t>
            </a:r>
          </a:p>
          <a:p>
            <a:endParaRPr lang="en-GB" dirty="0"/>
          </a:p>
          <a:p>
            <a:r>
              <a:rPr lang="en-GB" dirty="0" smtClean="0"/>
              <a:t>Helen Ryan,</a:t>
            </a:r>
          </a:p>
          <a:p>
            <a:r>
              <a:rPr lang="en-GB" dirty="0" smtClean="0"/>
              <a:t>Principal, Cork College of Commerce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0" y="339282"/>
            <a:ext cx="32385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4086"/>
            <a:ext cx="2353444" cy="1286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5104"/>
            <a:ext cx="1893074" cy="19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1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Education Links Scheme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019" y="2332037"/>
            <a:ext cx="489509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The HELS provides systematic progression opportunities through the CAO for applicants holding names FET awards at level 5 and level 6 to the first year of the HE programmes. Applications are made through the CAO. </a:t>
            </a:r>
            <a:endParaRPr lang="en-IE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924944"/>
            <a:ext cx="2561588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3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QQI Entry Arrangements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0090" y="2364462"/>
            <a:ext cx="77768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Year 1 Entry:</a:t>
            </a:r>
          </a:p>
          <a:p>
            <a:r>
              <a:rPr lang="en-US" sz="2400" dirty="0" smtClean="0"/>
              <a:t>QQI level </a:t>
            </a:r>
            <a:r>
              <a:rPr lang="en-US" sz="2400" dirty="0"/>
              <a:t>5/6 major awards are made up of a number of component awards. Different sets of components lead to different major awards. The applicant must </a:t>
            </a:r>
            <a:r>
              <a:rPr lang="en-US" sz="2400" dirty="0" smtClean="0"/>
              <a:t>get </a:t>
            </a:r>
            <a:r>
              <a:rPr lang="en-US" sz="2400" dirty="0"/>
              <a:t>a </a:t>
            </a:r>
            <a:r>
              <a:rPr lang="en-US" sz="2400" b="1" dirty="0"/>
              <a:t>FULL</a:t>
            </a:r>
            <a:r>
              <a:rPr lang="en-US" sz="2400" dirty="0"/>
              <a:t> major award. </a:t>
            </a:r>
            <a:r>
              <a:rPr lang="en-US" sz="2400" dirty="0" smtClean="0"/>
              <a:t>Students with a level 5/6 can apply for a level 7 and some level 8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Some </a:t>
            </a:r>
            <a:r>
              <a:rPr lang="en-US" sz="2400" dirty="0"/>
              <a:t>courses require a specific major award and/or a specific grade in specific components.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705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553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Minimum entry requirements must also be met for first year entry by QQI applicants. (Maths, English/Communications/Irish). This can be obtained by calling on grades achieved in the Leaving Cert.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US" sz="2400" dirty="0"/>
              <a:t>If an applicant has the required major award and any specified required component awards then points will be calculated.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E" sz="2400" dirty="0">
                <a:latin typeface="Calibri" pitchFamily="34" charset="0"/>
              </a:rPr>
              <a:t>If a </a:t>
            </a:r>
            <a:r>
              <a:rPr lang="en-IE" sz="2400" dirty="0" smtClean="0">
                <a:latin typeface="Calibri" pitchFamily="34" charset="0"/>
              </a:rPr>
              <a:t>QQI </a:t>
            </a:r>
            <a:r>
              <a:rPr lang="en-IE" sz="2400" dirty="0">
                <a:latin typeface="Calibri" pitchFamily="34" charset="0"/>
              </a:rPr>
              <a:t>applicant presents with a Leaving Certificate, the CAO will use whichever is the better of the Leaving Certificate points or the FETAC points. </a:t>
            </a:r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4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Post Year 1 Entry: 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QQI FE level 6 award holders can apply for year 2 of a programme in a cognate area. Applications for Advanced Entry are made through the CAO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23970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en-GB" sz="2400" dirty="0"/>
              <a:t>Origins -2006/7</a:t>
            </a:r>
          </a:p>
          <a:p>
            <a:r>
              <a:rPr lang="en-GB" sz="2400" dirty="0"/>
              <a:t>Initially for three FE Colleges in Cork</a:t>
            </a:r>
          </a:p>
          <a:p>
            <a:r>
              <a:rPr lang="en-GB" sz="2400" dirty="0"/>
              <a:t>Memorandum of Understanding  </a:t>
            </a:r>
          </a:p>
          <a:p>
            <a:pPr marL="0" indent="0">
              <a:buNone/>
            </a:pPr>
            <a:r>
              <a:rPr lang="en-GB" sz="2400" dirty="0"/>
              <a:t>Admission of Students who have successfully completed a QQI Level 5 award or equivalent into agreed quota of places in year 1 of Higher Education programmes of study in CIT.</a:t>
            </a:r>
          </a:p>
          <a:p>
            <a:pPr marL="0" indent="0">
              <a:buNone/>
            </a:pPr>
            <a:r>
              <a:rPr lang="en-GB" sz="2400" dirty="0"/>
              <a:t>	and</a:t>
            </a:r>
          </a:p>
          <a:p>
            <a:pPr marL="0" indent="0">
              <a:buNone/>
            </a:pPr>
            <a:r>
              <a:rPr lang="en-GB" sz="2400" dirty="0"/>
              <a:t>Admission of Students who have successfully completed a QQI Level 6 award or equivalent into agreed quota of places in year 2 of Higher Education programmes of study in CIT.</a:t>
            </a:r>
            <a:endParaRPr lang="en-IE" sz="2400" dirty="0"/>
          </a:p>
          <a:p>
            <a:endParaRPr lang="en-IE" dirty="0"/>
          </a:p>
        </p:txBody>
      </p:sp>
      <p:pic>
        <p:nvPicPr>
          <p:cNvPr id="4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4176464" cy="10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8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Cork Colleges Progression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197225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In addition to the general QQI entry arrangements, CIT put in place a scheme for the admission of students who successfully complete courses in Further Education Colleges in Cork. </a:t>
            </a:r>
          </a:p>
          <a:p>
            <a:pPr marL="0" indent="0">
              <a:buNone/>
            </a:pPr>
            <a:r>
              <a:rPr lang="en-GB" sz="2400" dirty="0" smtClean="0"/>
              <a:t>Participating colleges are:</a:t>
            </a:r>
          </a:p>
          <a:p>
            <a:r>
              <a:rPr lang="en-GB" sz="2400" dirty="0" smtClean="0"/>
              <a:t>Cork College of Commerce (incorporating West Cork Campus)</a:t>
            </a:r>
          </a:p>
          <a:p>
            <a:r>
              <a:rPr lang="en-GB" sz="2400" dirty="0" err="1" smtClean="0"/>
              <a:t>Colaiste</a:t>
            </a:r>
            <a:r>
              <a:rPr lang="en-GB" sz="2400" dirty="0" smtClean="0"/>
              <a:t> </a:t>
            </a:r>
            <a:r>
              <a:rPr lang="en-GB" sz="2400" dirty="0" err="1" smtClean="0"/>
              <a:t>Stiofain</a:t>
            </a:r>
            <a:r>
              <a:rPr lang="en-GB" sz="2400" dirty="0" smtClean="0"/>
              <a:t> </a:t>
            </a:r>
            <a:r>
              <a:rPr lang="en-GB" sz="2400" dirty="0" err="1" smtClean="0"/>
              <a:t>Naofa</a:t>
            </a:r>
            <a:endParaRPr lang="en-GB" sz="2400" dirty="0" smtClean="0"/>
          </a:p>
          <a:p>
            <a:r>
              <a:rPr lang="en-GB" sz="2400" dirty="0" smtClean="0"/>
              <a:t>St. John’s Central College</a:t>
            </a:r>
          </a:p>
          <a:p>
            <a:r>
              <a:rPr lang="en-GB" sz="2400" dirty="0" err="1" smtClean="0"/>
              <a:t>Kinsale</a:t>
            </a:r>
            <a:r>
              <a:rPr lang="en-GB" sz="2400" dirty="0" smtClean="0"/>
              <a:t> College</a:t>
            </a:r>
          </a:p>
          <a:p>
            <a:r>
              <a:rPr lang="en-GB" sz="2400" dirty="0" err="1" smtClean="0"/>
              <a:t>CityNorth</a:t>
            </a:r>
            <a:r>
              <a:rPr lang="en-GB" sz="2400" dirty="0" smtClean="0"/>
              <a:t> College</a:t>
            </a:r>
          </a:p>
          <a:p>
            <a:r>
              <a:rPr lang="en-GB" sz="2400" dirty="0" smtClean="0"/>
              <a:t>Mallow College </a:t>
            </a:r>
          </a:p>
        </p:txBody>
      </p:sp>
      <p:pic>
        <p:nvPicPr>
          <p:cNvPr id="4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6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CCPS?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Under the Cork Colleges Progression Scheme, students can apply for reserved places on linked programmes of study in CIT. </a:t>
            </a:r>
          </a:p>
          <a:p>
            <a:r>
              <a:rPr lang="en-GB" sz="2800" dirty="0" smtClean="0"/>
              <a:t>Students taking a full QQI level 5 or 6 award linked under the CCPS to a specific course in CIT may apply for year 1 entry.</a:t>
            </a:r>
          </a:p>
          <a:p>
            <a:r>
              <a:rPr lang="en-GB" sz="2800" dirty="0" smtClean="0"/>
              <a:t>Students taking a full QQI level 6 award linked to a specific course in CIT may apply for year 2 entry. </a:t>
            </a:r>
          </a:p>
          <a:p>
            <a:endParaRPr lang="en-US" dirty="0"/>
          </a:p>
        </p:txBody>
      </p:sp>
      <p:pic>
        <p:nvPicPr>
          <p:cNvPr id="4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Applicants </a:t>
            </a:r>
            <a:r>
              <a:rPr lang="en-GB" sz="2800" b="1" dirty="0" smtClean="0"/>
              <a:t>must</a:t>
            </a:r>
            <a:r>
              <a:rPr lang="en-GB" sz="2800" dirty="0" smtClean="0"/>
              <a:t> apply to the CAO</a:t>
            </a:r>
          </a:p>
          <a:p>
            <a:r>
              <a:rPr lang="en-GB" sz="2800" dirty="0" smtClean="0"/>
              <a:t>In addition, applicants must complete an online CCPS form before the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May for year 1 and year 2 entry</a:t>
            </a:r>
          </a:p>
          <a:p>
            <a:r>
              <a:rPr lang="en-GB" sz="2800" dirty="0" smtClean="0"/>
              <a:t>www.cit.ie/ccps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8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does the Links Document Look Like?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616566"/>
              </p:ext>
            </p:extLst>
          </p:nvPr>
        </p:nvGraphicFramePr>
        <p:xfrm>
          <a:off x="457200" y="1929692"/>
          <a:ext cx="8229599" cy="3866979"/>
        </p:xfrm>
        <a:graphic>
          <a:graphicData uri="http://schemas.openxmlformats.org/drawingml/2006/table">
            <a:tbl>
              <a:tblPr/>
              <a:tblGrid>
                <a:gridCol w="428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6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5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9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62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40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Level 7 Listing 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Places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Links from CCOC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Links from CSN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Links from St. Johns 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CR001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Applied Physics and Instrumentation 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Applied Scn Lab Techniques L5 (CASLT)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CR006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Applied Biosciences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Applied Biology Food Health &amp; Nutrition L5             (CASFX, CASLT)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Applied Scn Lab Techniques (CASLT, L5), Environmental Scn &amp; Waste Mgt (CASLT, L5), Pharmacy Assit (DCHSX, L5)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CR007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Analytical &amp; Pharmaceutical Chemistry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Applied Biology Food Health &amp; Nutrition L5      (CASFX, CASLT)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Applied Scn Lab Techniques (CASLT, L5), Environmental Scn &amp; Waste Mgt  (CASLT, L5)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CR010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Amenity and Landscape Horticulture (CASHX)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CR011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Horticulture 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Amenity and Landscape Horticulture (CASHX)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CR016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Computing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Development for Smart Devices (L.5) CITXX</a:t>
                      </a:r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Computer Science L5 (CCNMX), PC Maintenance &amp; Servicing CCNMX L5, App Development for Smart Devices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Software Development L5,(CITXX)      Computer Maintenance L5 (CCNMX)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Networks &amp; Web Design (CITXX, L5), Software Engineering (CITXX, L5), Cloud Computing L6 (CNSSX)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18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links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038412"/>
              </p:ext>
            </p:extLst>
          </p:nvPr>
        </p:nvGraphicFramePr>
        <p:xfrm>
          <a:off x="273335" y="1951428"/>
          <a:ext cx="8424934" cy="4032445"/>
        </p:xfrm>
        <a:graphic>
          <a:graphicData uri="http://schemas.openxmlformats.org/drawingml/2006/table">
            <a:tbl>
              <a:tblPr/>
              <a:tblGrid>
                <a:gridCol w="364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28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67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32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7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Level 8 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Places 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Links to CCOC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Links to CSN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Links to St. Johns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Links to Kinsale College 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CR106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Software Development 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Computers L6 (CNSSX) to include 2 distinctions, 3 merits including, merit in Programming, good relational database result and good maths result. </a:t>
                      </a:r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will require at least 2 distinctions and 3 merits to enter a level 8 course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Cloud Computing L6 (CNSSX), Networks &amp; Web Design L6 (CNSSX)  to include 2 distinctions, 3 merits including, merit in Programming, good relational database result and good maths result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CR112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Multimedia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Digital Media (BTEC HND L6) - interview and portfolio 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Multimedia L6 (EMXXX) - interview and portfolio 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Multimedia L6 - interview and portfolio 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11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CR116 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Software Dev and Computer Networking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Computers L6 (CNSSX) to include 2 distinctions, 3 merits including, merit in Programming, good relational database result and good maths result. </a:t>
                      </a:r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will require at least 2 distinctions and 3 merits to enter a level 8 course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483" marR="6483" marT="6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Cloud Computing L6 (CNSSX), Networks &amp; Web Design L6 (CNSSX) to include 2 distinctions, 3 merits including, merit in Programming, good relational database result and good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result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83" marR="6483" marT="6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0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Presentation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National Policy Context</a:t>
            </a:r>
          </a:p>
          <a:p>
            <a:r>
              <a:rPr lang="en-GB" sz="2400" dirty="0" smtClean="0"/>
              <a:t>Development of links with Cork Colleges</a:t>
            </a:r>
          </a:p>
          <a:p>
            <a:r>
              <a:rPr lang="en-GB" sz="2400" dirty="0" smtClean="0"/>
              <a:t>Cork Colleges Progression Scheme </a:t>
            </a:r>
          </a:p>
          <a:p>
            <a:pPr lvl="1"/>
            <a:r>
              <a:rPr lang="en-GB" sz="2400" dirty="0" smtClean="0"/>
              <a:t>What is it? </a:t>
            </a:r>
          </a:p>
          <a:p>
            <a:pPr lvl="1"/>
            <a:r>
              <a:rPr lang="en-GB" sz="2400" dirty="0" smtClean="0"/>
              <a:t>How does it work? </a:t>
            </a:r>
          </a:p>
          <a:p>
            <a:pPr lvl="1"/>
            <a:r>
              <a:rPr lang="en-GB" sz="2400" dirty="0" smtClean="0"/>
              <a:t>What does it look like for students?</a:t>
            </a:r>
            <a:endParaRPr lang="en-GB" sz="2400" dirty="0"/>
          </a:p>
          <a:p>
            <a:pPr lvl="1"/>
            <a:r>
              <a:rPr lang="en-GB" sz="2400" dirty="0" smtClean="0"/>
              <a:t>Other Elements involved. </a:t>
            </a:r>
          </a:p>
          <a:p>
            <a:pPr lvl="1"/>
            <a:r>
              <a:rPr lang="en-GB" sz="2400" dirty="0" smtClean="0"/>
              <a:t>Data on students who apply, get offers, register</a:t>
            </a:r>
          </a:p>
          <a:p>
            <a:pPr lvl="1"/>
            <a:r>
              <a:rPr lang="en-GB" sz="2400" dirty="0" smtClean="0"/>
              <a:t>How has it worked? </a:t>
            </a:r>
            <a:endParaRPr lang="en-GB" sz="2400" dirty="0"/>
          </a:p>
          <a:p>
            <a:r>
              <a:rPr lang="en-GB" sz="2400" dirty="0" smtClean="0"/>
              <a:t>Feedback from colleagues, students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4908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24" y="502920"/>
            <a:ext cx="7772400" cy="1508760"/>
          </a:xfrm>
        </p:spPr>
        <p:txBody>
          <a:bodyPr/>
          <a:lstStyle/>
          <a:p>
            <a:r>
              <a:rPr lang="en-GB" dirty="0" smtClean="0"/>
              <a:t>Other Elements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7772400" cy="4206240"/>
          </a:xfrm>
        </p:spPr>
        <p:txBody>
          <a:bodyPr/>
          <a:lstStyle/>
          <a:p>
            <a:r>
              <a:rPr lang="en-GB" sz="2800" dirty="0"/>
              <a:t>FE/CIT Working Group</a:t>
            </a:r>
          </a:p>
          <a:p>
            <a:r>
              <a:rPr lang="en-GB" sz="2800" dirty="0" smtClean="0"/>
              <a:t>Information Sessions in the Colleges </a:t>
            </a:r>
          </a:p>
          <a:p>
            <a:r>
              <a:rPr lang="en-GB" sz="2800" dirty="0" smtClean="0"/>
              <a:t>QQI Maths Programme for students who have applied for Business and Humanities Programmes</a:t>
            </a:r>
          </a:p>
          <a:p>
            <a:r>
              <a:rPr lang="en-GB" sz="2800" dirty="0" smtClean="0"/>
              <a:t>Department meetings – computing, horticulture, media communications, etc. Input from students </a:t>
            </a:r>
          </a:p>
          <a:p>
            <a:r>
              <a:rPr lang="en-GB" sz="2800" dirty="0" smtClean="0"/>
              <a:t>Further Education Awards 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849971"/>
            <a:ext cx="2186584" cy="1725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19" y="939116"/>
            <a:ext cx="1465681" cy="195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2018-19</a:t>
            </a:r>
            <a:endParaRPr lang="en-IE" dirty="0"/>
          </a:p>
        </p:txBody>
      </p:sp>
      <p:pic>
        <p:nvPicPr>
          <p:cNvPr id="5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3574" y="2400061"/>
            <a:ext cx="6096851" cy="3429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1653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Source: </a:t>
            </a:r>
            <a:r>
              <a:rPr lang="en-IE" dirty="0" err="1" smtClean="0"/>
              <a:t>Lenka</a:t>
            </a:r>
            <a:r>
              <a:rPr lang="en-IE" dirty="0" smtClean="0"/>
              <a:t> Forrest, CIT Admissions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3823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2018-19</a:t>
            </a:r>
            <a:endParaRPr lang="en-IE" dirty="0"/>
          </a:p>
        </p:txBody>
      </p:sp>
      <p:pic>
        <p:nvPicPr>
          <p:cNvPr id="5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2034172"/>
            <a:ext cx="5199406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5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2018-19</a:t>
            </a:r>
            <a:endParaRPr lang="en-IE" dirty="0"/>
          </a:p>
        </p:txBody>
      </p:sp>
      <p:pic>
        <p:nvPicPr>
          <p:cNvPr id="5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475366"/>
              </p:ext>
            </p:extLst>
          </p:nvPr>
        </p:nvGraphicFramePr>
        <p:xfrm>
          <a:off x="685019" y="1796384"/>
          <a:ext cx="7772400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1590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2018-19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3E45A2E-A3F5-4B7E-AAAA-C9369AF34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154" y="2492896"/>
            <a:ext cx="5280130" cy="35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0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2018-19</a:t>
            </a:r>
            <a:endParaRPr lang="en-IE" dirty="0"/>
          </a:p>
        </p:txBody>
      </p:sp>
      <p:pic>
        <p:nvPicPr>
          <p:cNvPr id="5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658" y="2060849"/>
            <a:ext cx="7306718" cy="37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560" y="424327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Let’s Look at our Stats </a:t>
            </a:r>
            <a:br>
              <a:rPr lang="en-IE" dirty="0" smtClean="0"/>
            </a:br>
            <a:r>
              <a:rPr lang="en-IE" dirty="0" smtClean="0">
                <a:solidFill>
                  <a:srgbClr val="FF0000"/>
                </a:solidFill>
              </a:rPr>
              <a:t>2,362 </a:t>
            </a:r>
            <a:r>
              <a:rPr lang="en-IE" dirty="0" err="1" smtClean="0">
                <a:solidFill>
                  <a:srgbClr val="FF0000"/>
                </a:solidFill>
              </a:rPr>
              <a:t>cao</a:t>
            </a:r>
            <a:r>
              <a:rPr lang="en-IE" dirty="0" smtClean="0">
                <a:solidFill>
                  <a:srgbClr val="FF0000"/>
                </a:solidFill>
              </a:rPr>
              <a:t> acceptances Y1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F89432-6BA6-4D38-8608-6237EE16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44" y="2400482"/>
            <a:ext cx="7647323" cy="30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38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562565" y="1339703"/>
            <a:ext cx="3581435" cy="1584176"/>
          </a:xfrm>
          <a:prstGeom prst="wedgeEllipseCallou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Great opportunity to offer places with local Educational FE Stakeholders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0" y="1725602"/>
            <a:ext cx="5832648" cy="4176464"/>
          </a:xfrm>
          <a:prstGeom prst="cloudCallou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biggest issue for me in this regard is the </a:t>
            </a:r>
            <a:r>
              <a:rPr lang="en-GB" dirty="0" smtClean="0"/>
              <a:t>multiplicity of access </a:t>
            </a:r>
            <a:r>
              <a:rPr lang="en-GB" dirty="0"/>
              <a:t>routes for applicants whereby there may be several students applying through each of the various routes (</a:t>
            </a:r>
            <a:r>
              <a:rPr lang="en-GB" dirty="0" err="1"/>
              <a:t>eg</a:t>
            </a:r>
            <a:r>
              <a:rPr lang="en-GB" dirty="0"/>
              <a:t>. Direct Entry, CCPS, Mature Entry, </a:t>
            </a:r>
            <a:r>
              <a:rPr lang="en-GB" dirty="0" err="1"/>
              <a:t>etc</a:t>
            </a:r>
            <a:r>
              <a:rPr lang="en-GB" dirty="0"/>
              <a:t>) and it is an arduous task trying to keep a record of individuals across each of the different pathways on offer. </a:t>
            </a:r>
          </a:p>
        </p:txBody>
      </p:sp>
      <p:pic>
        <p:nvPicPr>
          <p:cNvPr id="7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6094512" y="3669699"/>
            <a:ext cx="2592288" cy="1584176"/>
          </a:xfrm>
          <a:prstGeom prst="wedgeRectCallout">
            <a:avLst>
              <a:gd name="adj1" fmla="val 27603"/>
              <a:gd name="adj2" fmla="val 62500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All </a:t>
            </a:r>
            <a:r>
              <a:rPr lang="en-US" dirty="0"/>
              <a:t>advanced direct entry students require a number of inductions.</a:t>
            </a:r>
            <a:endParaRPr lang="en-IE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23528" y="136711"/>
            <a:ext cx="7886700" cy="1325562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Feedback from CIT Colleagues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233188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971600" y="1052736"/>
            <a:ext cx="7128792" cy="4248472"/>
          </a:xfrm>
          <a:prstGeom prst="wedgeEllipseCallout">
            <a:avLst>
              <a:gd name="adj1" fmla="val 20468"/>
              <a:gd name="adj2" fmla="val 61315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Sometimes the transition to Year 2 of 3rd level is difficult, as they are dealing with the shock of larger groups again, lectures with 80 students (seminars are on average 20 students, workshops 15 students) - students need to transition to utilising online resources such as Blackboard et . . On the other hand some students from CCPS progress with no problem.</a:t>
            </a:r>
            <a:endParaRPr lang="en-US" dirty="0"/>
          </a:p>
        </p:txBody>
      </p:sp>
      <p:pic>
        <p:nvPicPr>
          <p:cNvPr id="5" name="Picture 2" descr="H:\Deirdre-TH\My Documents\MATURES\CCPS\2013-14\Main-Logo(RGB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3873"/>
            <a:ext cx="2073635" cy="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30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508760"/>
          </a:xfrm>
        </p:spPr>
        <p:txBody>
          <a:bodyPr/>
          <a:lstStyle/>
          <a:p>
            <a:r>
              <a:rPr lang="en-IE" dirty="0" smtClean="0"/>
              <a:t>Feedback from FE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48880"/>
            <a:ext cx="7772400" cy="4206240"/>
          </a:xfrm>
        </p:spPr>
        <p:txBody>
          <a:bodyPr/>
          <a:lstStyle/>
          <a:p>
            <a:endParaRPr lang="en-IE" i="1" dirty="0" smtClean="0"/>
          </a:p>
          <a:p>
            <a:pPr marL="0" indent="0">
              <a:buNone/>
            </a:pPr>
            <a:r>
              <a:rPr lang="en-IE" dirty="0" smtClean="0"/>
              <a:t>The Further Education Perspective</a:t>
            </a:r>
            <a:r>
              <a:rPr lang="en-IE" dirty="0"/>
              <a:t> </a:t>
            </a:r>
          </a:p>
          <a:p>
            <a:pPr marL="0" indent="0">
              <a:buNone/>
            </a:pPr>
            <a:r>
              <a:rPr lang="en-IE" i="1" dirty="0" smtClean="0"/>
              <a:t>Helen Ryan</a:t>
            </a:r>
          </a:p>
          <a:p>
            <a:pPr marL="0" indent="0">
              <a:buNone/>
            </a:pPr>
            <a:r>
              <a:rPr lang="en-IE" i="1" dirty="0" smtClean="0"/>
              <a:t>Principal, Cork College of Commerce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36912"/>
            <a:ext cx="2192845" cy="21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Qualifications Framework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8186" y="2011363"/>
            <a:ext cx="616762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723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37" y="2996952"/>
            <a:ext cx="4074164" cy="29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Policy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1079612" y="1936074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Further Education and Training Strategy</a:t>
            </a:r>
            <a:endParaRPr lang="en-IE" sz="2800" dirty="0"/>
          </a:p>
          <a:p>
            <a:r>
              <a:rPr lang="en-IE" sz="2800" dirty="0" smtClean="0"/>
              <a:t>Higher Education Strategy</a:t>
            </a:r>
          </a:p>
          <a:p>
            <a:r>
              <a:rPr lang="en-IE" sz="2800" dirty="0" smtClean="0"/>
              <a:t>National </a:t>
            </a:r>
            <a:r>
              <a:rPr lang="en-IE" sz="2800" dirty="0"/>
              <a:t>Plan for Equity of Access to </a:t>
            </a:r>
            <a:r>
              <a:rPr lang="en-IE" sz="2800" dirty="0" smtClean="0"/>
              <a:t>Higher Education</a:t>
            </a:r>
            <a:endParaRPr lang="en-I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933056"/>
            <a:ext cx="1464568" cy="2069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878057"/>
            <a:ext cx="1406450" cy="2124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082" y="3855177"/>
            <a:ext cx="1750306" cy="217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 Strategy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FET </a:t>
            </a:r>
            <a:r>
              <a:rPr lang="en-US" dirty="0" smtClean="0"/>
              <a:t>Strategy </a:t>
            </a:r>
            <a:r>
              <a:rPr lang="en-US" dirty="0"/>
              <a:t>aims to deliver a higher quality learning experience leading to better outcomes for </a:t>
            </a:r>
            <a:r>
              <a:rPr lang="en-US" dirty="0" smtClean="0"/>
              <a:t>all </a:t>
            </a:r>
            <a:r>
              <a:rPr lang="en-US" dirty="0"/>
              <a:t>those who engage in FET. It presents a roadmap and implementation plan to </a:t>
            </a:r>
            <a:r>
              <a:rPr lang="en-US" dirty="0" err="1"/>
              <a:t>realise</a:t>
            </a:r>
            <a:r>
              <a:rPr lang="en-US" dirty="0"/>
              <a:t> the vision of </a:t>
            </a:r>
            <a:r>
              <a:rPr lang="en-US" dirty="0" smtClean="0"/>
              <a:t>a world­‐class </a:t>
            </a:r>
            <a:r>
              <a:rPr lang="en-US" dirty="0"/>
              <a:t>integrated system of further education and </a:t>
            </a:r>
            <a:r>
              <a:rPr lang="en-US" dirty="0" smtClean="0"/>
              <a:t>training in </a:t>
            </a:r>
            <a:r>
              <a:rPr lang="en-US" dirty="0"/>
              <a:t>Ireland which </a:t>
            </a:r>
            <a:r>
              <a:rPr lang="en-US" dirty="0" smtClean="0"/>
              <a:t>will :</a:t>
            </a:r>
          </a:p>
          <a:p>
            <a:r>
              <a:rPr lang="en-US" dirty="0" smtClean="0"/>
              <a:t>support economic development;</a:t>
            </a:r>
            <a:endParaRPr lang="en-US" dirty="0"/>
          </a:p>
          <a:p>
            <a:r>
              <a:rPr lang="en-US" dirty="0"/>
              <a:t>increase social </a:t>
            </a:r>
            <a:r>
              <a:rPr lang="en-US" dirty="0" smtClean="0"/>
              <a:t>inclusion;</a:t>
            </a:r>
          </a:p>
          <a:p>
            <a:r>
              <a:rPr lang="en-US" dirty="0" smtClean="0"/>
              <a:t>and </a:t>
            </a:r>
            <a:r>
              <a:rPr lang="en-US" dirty="0"/>
              <a:t>meet the needs of all learners, communities </a:t>
            </a:r>
            <a:r>
              <a:rPr lang="en-US" dirty="0" smtClean="0"/>
              <a:t>and </a:t>
            </a:r>
            <a:r>
              <a:rPr lang="en-US" dirty="0"/>
              <a:t>employers who engage with FET.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021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Education Strategy to 2030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2369534"/>
            <a:ext cx="5482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Hunt Report </a:t>
            </a:r>
          </a:p>
          <a:p>
            <a:pPr marL="0" indent="0">
              <a:buNone/>
            </a:pPr>
            <a:r>
              <a:rPr lang="en-US" dirty="0"/>
              <a:t>Irish higher education is now at a point of transition: the number of people </a:t>
            </a:r>
            <a:r>
              <a:rPr lang="en-US" dirty="0" smtClean="0"/>
              <a:t>entering </a:t>
            </a:r>
            <a:r>
              <a:rPr lang="en-US" dirty="0"/>
              <a:t>the system is growing and the profile of students is changing</a:t>
            </a:r>
          </a:p>
          <a:p>
            <a:endParaRPr lang="en-IE" dirty="0">
              <a:latin typeface="Times New Roman" panose="02020603050405020304" pitchFamily="18" charset="0"/>
            </a:endParaRP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19" y="2132856"/>
            <a:ext cx="2602181" cy="39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7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 Strategy to 2030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IE" b="1" dirty="0" smtClean="0"/>
              <a:t>New structures </a:t>
            </a:r>
            <a:r>
              <a:rPr lang="en-IE" dirty="0" smtClean="0"/>
              <a:t>-reflect the diverse learning requirements of our students, both those who enter after the Leaving Certificate, and those who enter later.</a:t>
            </a:r>
          </a:p>
          <a:p>
            <a:pPr lvl="1"/>
            <a:r>
              <a:rPr lang="en-IE" b="1" dirty="0" smtClean="0"/>
              <a:t>Research</a:t>
            </a:r>
            <a:r>
              <a:rPr lang="en-IE" dirty="0" smtClean="0"/>
              <a:t> capacity - attract the best researchers and develop world-class capability in high-value niche areas.</a:t>
            </a:r>
          </a:p>
          <a:p>
            <a:pPr lvl="1"/>
            <a:r>
              <a:rPr lang="en-IE" b="1" dirty="0" smtClean="0"/>
              <a:t>Fund higher education </a:t>
            </a:r>
            <a:r>
              <a:rPr lang="en-IE" dirty="0" smtClean="0"/>
              <a:t>in a sustainable and equitable manner - wider participation and fairness of access.</a:t>
            </a:r>
          </a:p>
          <a:p>
            <a:pPr lvl="1"/>
            <a:r>
              <a:rPr lang="en-IE" b="1" dirty="0" smtClean="0"/>
              <a:t>Structural changes </a:t>
            </a:r>
            <a:r>
              <a:rPr lang="en-IE" dirty="0" smtClean="0"/>
              <a:t>in the HE system for greater effectiveness and efficiencies.</a:t>
            </a:r>
          </a:p>
          <a:p>
            <a:pPr lvl="1"/>
            <a:r>
              <a:rPr lang="en-IE" dirty="0" smtClean="0"/>
              <a:t>Ensure that </a:t>
            </a:r>
            <a:r>
              <a:rPr lang="en-IE" b="1" dirty="0" smtClean="0"/>
              <a:t>institutions</a:t>
            </a:r>
            <a:r>
              <a:rPr lang="en-IE" dirty="0" smtClean="0"/>
              <a:t> </a:t>
            </a:r>
            <a:r>
              <a:rPr lang="en-IE" b="1" dirty="0" smtClean="0"/>
              <a:t>cooperate and collaborate </a:t>
            </a:r>
            <a:r>
              <a:rPr lang="en-IE" dirty="0" smtClean="0"/>
              <a:t>to mutual benefit.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49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Policy for Equity of Access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252" y="2332037"/>
            <a:ext cx="43564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Goal: To build coherent pathways from further education and to foster other entry routes to HE</a:t>
            </a:r>
          </a:p>
          <a:p>
            <a:pPr marL="0" indent="0">
              <a:buNone/>
            </a:pPr>
            <a:r>
              <a:rPr lang="en-GB" sz="2400" dirty="0" smtClean="0"/>
              <a:t>(Access to HE in Ireland is too concentrated at the point of school leaving and this goal is concerned with broadening the opportunities for entry to HE.)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3312458" cy="41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2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Policy for Equity of Access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Coherent, systematic approach </a:t>
            </a:r>
            <a:r>
              <a:rPr lang="en-GB" dirty="0" smtClean="0"/>
              <a:t>- </a:t>
            </a:r>
            <a:r>
              <a:rPr lang="en-GB" b="1" dirty="0" smtClean="0"/>
              <a:t>pathways which support </a:t>
            </a:r>
            <a:r>
              <a:rPr lang="en-GB" b="1" dirty="0"/>
              <a:t>the transition to HE </a:t>
            </a:r>
          </a:p>
          <a:p>
            <a:r>
              <a:rPr lang="en-GB" dirty="0" smtClean="0"/>
              <a:t>Develop </a:t>
            </a:r>
            <a:r>
              <a:rPr lang="en-GB" dirty="0"/>
              <a:t>and implement </a:t>
            </a:r>
            <a:r>
              <a:rPr lang="en-GB" b="1" dirty="0"/>
              <a:t>RPL</a:t>
            </a:r>
            <a:r>
              <a:rPr lang="en-GB" dirty="0"/>
              <a:t> policy across the HE sector. </a:t>
            </a:r>
          </a:p>
          <a:p>
            <a:r>
              <a:rPr lang="en-GB" dirty="0" smtClean="0"/>
              <a:t>Ensure </a:t>
            </a:r>
            <a:r>
              <a:rPr lang="en-GB" dirty="0"/>
              <a:t>FE graduates from target groups are eligible for </a:t>
            </a:r>
            <a:r>
              <a:rPr lang="en-GB" b="1" dirty="0"/>
              <a:t>supplementary access routes </a:t>
            </a:r>
            <a:r>
              <a:rPr lang="en-GB" dirty="0"/>
              <a:t>on the same basis as LC applicants. </a:t>
            </a:r>
          </a:p>
          <a:p>
            <a:r>
              <a:rPr lang="en-GB" dirty="0" smtClean="0"/>
              <a:t>Increase </a:t>
            </a:r>
            <a:r>
              <a:rPr lang="en-GB" b="1" dirty="0"/>
              <a:t>access to the professions</a:t>
            </a:r>
            <a:r>
              <a:rPr lang="en-GB" dirty="0"/>
              <a:t>, high-points courses and post grad course by students from target groups</a:t>
            </a:r>
            <a:r>
              <a:rPr lang="en-IE" dirty="0"/>
              <a:t>.</a:t>
            </a:r>
          </a:p>
          <a:p>
            <a:r>
              <a:rPr lang="en-GB" dirty="0"/>
              <a:t>FEIs and HEIs to work in partnership to develop access and </a:t>
            </a:r>
            <a:r>
              <a:rPr lang="en-GB" b="1" dirty="0"/>
              <a:t>foundation courses </a:t>
            </a:r>
            <a:r>
              <a:rPr lang="en-GB" dirty="0"/>
              <a:t>that would be delivered through Further Education.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3783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1372</TotalTime>
  <Words>1732</Words>
  <Application>Microsoft Office PowerPoint</Application>
  <PresentationFormat>On-screen Show (4:3)</PresentationFormat>
  <Paragraphs>249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Calibri Light</vt:lpstr>
      <vt:lpstr>Corbel</vt:lpstr>
      <vt:lpstr>Times New Roman</vt:lpstr>
      <vt:lpstr>Wingdings</vt:lpstr>
      <vt:lpstr>Wingdings 2</vt:lpstr>
      <vt:lpstr>HDOfficeLightV0</vt:lpstr>
      <vt:lpstr>Banded</vt:lpstr>
      <vt:lpstr>PowerPoint Presentation</vt:lpstr>
      <vt:lpstr>Today’s Presentation </vt:lpstr>
      <vt:lpstr>National Qualifications Framework</vt:lpstr>
      <vt:lpstr>National Policy</vt:lpstr>
      <vt:lpstr>FE Strategy</vt:lpstr>
      <vt:lpstr>Higher Education Strategy to 2030 </vt:lpstr>
      <vt:lpstr>HE Strategy to 2030</vt:lpstr>
      <vt:lpstr>National Policy for Equity of Access</vt:lpstr>
      <vt:lpstr>National Policy for Equity of Access</vt:lpstr>
      <vt:lpstr>Higher Education Links Scheme</vt:lpstr>
      <vt:lpstr>QQI Entry Arrangements</vt:lpstr>
      <vt:lpstr>PowerPoint Presentation</vt:lpstr>
      <vt:lpstr>Post Year 1 Entry: </vt:lpstr>
      <vt:lpstr>PowerPoint Presentation</vt:lpstr>
      <vt:lpstr>Cork Colleges Progression Scheme</vt:lpstr>
      <vt:lpstr>What is the CCPS?</vt:lpstr>
      <vt:lpstr>How does it work?</vt:lpstr>
      <vt:lpstr>What does the Links Document Look Like? </vt:lpstr>
      <vt:lpstr>Year 2 links</vt:lpstr>
      <vt:lpstr>Other Elements</vt:lpstr>
      <vt:lpstr>Data 2018-19</vt:lpstr>
      <vt:lpstr>Data 2018-19</vt:lpstr>
      <vt:lpstr>Data 2018-19</vt:lpstr>
      <vt:lpstr>Data 2018-19</vt:lpstr>
      <vt:lpstr>Data 2018-19</vt:lpstr>
      <vt:lpstr>PowerPoint Presentation</vt:lpstr>
      <vt:lpstr>Feedback from CIT Colleagues</vt:lpstr>
      <vt:lpstr>PowerPoint Presentation</vt:lpstr>
      <vt:lpstr>Feedback from FE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Deirdre Creedon</dc:creator>
  <cp:lastModifiedBy>Roisin O'Connell</cp:lastModifiedBy>
  <cp:revision>52</cp:revision>
  <cp:lastPrinted>2017-02-03T13:58:36Z</cp:lastPrinted>
  <dcterms:created xsi:type="dcterms:W3CDTF">2015-01-21T11:44:19Z</dcterms:created>
  <dcterms:modified xsi:type="dcterms:W3CDTF">2019-05-09T09:09:12Z</dcterms:modified>
</cp:coreProperties>
</file>