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7" r:id="rId4"/>
    <p:sldId id="273" r:id="rId5"/>
    <p:sldId id="276" r:id="rId6"/>
    <p:sldId id="257" r:id="rId7"/>
    <p:sldId id="259" r:id="rId8"/>
    <p:sldId id="294" r:id="rId9"/>
    <p:sldId id="295" r:id="rId10"/>
    <p:sldId id="296" r:id="rId11"/>
    <p:sldId id="297" r:id="rId12"/>
    <p:sldId id="298" r:id="rId13"/>
    <p:sldId id="300" r:id="rId14"/>
    <p:sldId id="302" r:id="rId15"/>
    <p:sldId id="291" r:id="rId16"/>
    <p:sldId id="293" r:id="rId17"/>
    <p:sldId id="283" r:id="rId18"/>
    <p:sldId id="281" r:id="rId1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0" autoAdjust="0"/>
    <p:restoredTop sz="58759" autoAdjust="0"/>
  </p:normalViewPr>
  <p:slideViewPr>
    <p:cSldViewPr snapToGrid="0">
      <p:cViewPr varScale="1">
        <p:scale>
          <a:sx n="43" d="100"/>
          <a:sy n="43" d="100"/>
        </p:scale>
        <p:origin x="14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9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Occupancy (2012 - 2019)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'Occupancy Graph'!$B$8</c:f>
              <c:strCache>
                <c:ptCount val="1"/>
                <c:pt idx="0">
                  <c:v>Occupancy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'Occupancy Graph'!$C$7:$J$7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'Occupancy Graph'!$C$8:$J$8</c:f>
              <c:numCache>
                <c:formatCode>General</c:formatCode>
                <c:ptCount val="8"/>
                <c:pt idx="0">
                  <c:v>89</c:v>
                </c:pt>
                <c:pt idx="1">
                  <c:v>89</c:v>
                </c:pt>
                <c:pt idx="2">
                  <c:v>94</c:v>
                </c:pt>
                <c:pt idx="3">
                  <c:v>80</c:v>
                </c:pt>
                <c:pt idx="4">
                  <c:v>85</c:v>
                </c:pt>
                <c:pt idx="5">
                  <c:v>88</c:v>
                </c:pt>
                <c:pt idx="6">
                  <c:v>94</c:v>
                </c:pt>
                <c:pt idx="7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3-4321-9CAE-4DF71BDD6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40376176"/>
        <c:axId val="740380440"/>
      </c:barChart>
      <c:catAx>
        <c:axId val="7403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380440"/>
        <c:crosses val="autoZero"/>
        <c:auto val="1"/>
        <c:lblAlgn val="ctr"/>
        <c:lblOffset val="100"/>
        <c:noMultiLvlLbl val="0"/>
      </c:catAx>
      <c:valAx>
        <c:axId val="74038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376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0.12866</cdr:x>
      <cdr:y>0.681</cdr:y>
    </cdr:from>
    <cdr:to>
      <cdr:x>0.97084</cdr:x>
      <cdr:y>0.681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193391" y="3698106"/>
          <a:ext cx="7811889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9B1CE-590E-4EF0-9D5D-D1E533FB0176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0BF27-1C8C-4E34-9878-6DEC1C7548C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187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BF27-1C8C-4E34-9878-6DEC1C7548C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759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BF27-1C8C-4E34-9878-6DEC1C7548C5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7320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0BF27-1C8C-4E34-9878-6DEC1C7548C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8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0BF27-1C8C-4E34-9878-6DEC1C7548C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2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BF27-1C8C-4E34-9878-6DEC1C7548C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927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BF27-1C8C-4E34-9878-6DEC1C7548C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71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BF27-1C8C-4E34-9878-6DEC1C7548C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254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BF27-1C8C-4E34-9878-6DEC1C7548C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288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2F4B4-99B5-4E42-884A-E18CBBBFA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884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BF27-1C8C-4E34-9878-6DEC1C7548C5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9577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0BF27-1C8C-4E34-9878-6DEC1C7548C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47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3074-0A32-4CEE-85A8-50E1F44F9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014D-00CB-484E-BB65-D5BFE19E0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AAC6C-1113-4BAD-8679-94468CBC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1EB9-52C1-4D9E-B5B0-8CDE47FA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1F51F-D317-4EA3-948D-D31D834F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71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91A3-E328-46D9-BBB2-78AA5A48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70154-64A9-4C4C-B863-737B36938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7E6EE-5F2F-4A4C-A244-182C01C2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C4A5-DBB2-4B37-835A-E4008239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723B-00A8-4C03-992F-2AF11185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479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CDEEC-DE02-46F5-87C1-BBCCC9B06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50F9E-1AED-4856-A0A5-7DC1A5AA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1C519-53CB-4A6B-A91A-0EE29D2D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0C245-BAB7-459E-ACBC-9BC955E0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D1AB8-9EF8-49D4-8BA5-76735491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972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857568" y="5157789"/>
            <a:ext cx="766233" cy="1150937"/>
          </a:xfrm>
          <a:prstGeom prst="rect">
            <a:avLst/>
          </a:prstGeom>
          <a:solidFill>
            <a:srgbClr val="FA9F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2807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clou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48478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55" y="274638"/>
            <a:ext cx="7680853" cy="1143000"/>
          </a:xfrm>
          <a:prstGeom prst="rect">
            <a:avLst/>
          </a:prstGeom>
        </p:spPr>
        <p:txBody>
          <a:bodyPr anchor="ctr"/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273050" indent="-273050">
              <a:buClr>
                <a:schemeClr val="tx2"/>
              </a:buClr>
              <a:buSzPct val="100000"/>
              <a:buFont typeface="Arial"/>
              <a:buChar char="•"/>
              <a:defRPr sz="2600">
                <a:solidFill>
                  <a:schemeClr val="tx1"/>
                </a:solidFill>
              </a:defRPr>
            </a:lvl1pPr>
            <a:lvl2pPr marL="533400" indent="-271463"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42454F"/>
                </a:solidFill>
              </a:defRPr>
            </a:lvl2pPr>
            <a:lvl3pPr marL="806450" indent="-228600">
              <a:buClr>
                <a:schemeClr val="tx2"/>
              </a:buClr>
              <a:buFont typeface="Arial"/>
              <a:buChar char="•"/>
              <a:defRPr sz="2000">
                <a:solidFill>
                  <a:srgbClr val="42454F"/>
                </a:solidFill>
              </a:defRPr>
            </a:lvl3pPr>
            <a:lvl4pPr marL="1081088" indent="-273050">
              <a:buClr>
                <a:srgbClr val="FCAF17"/>
              </a:buClr>
              <a:buFont typeface="Wingdings" charset="2"/>
              <a:buChar char="§"/>
              <a:defRPr sz="1800">
                <a:solidFill>
                  <a:srgbClr val="42454F"/>
                </a:solidFill>
              </a:defRPr>
            </a:lvl4pPr>
            <a:lvl5pPr marL="1343025" indent="-177800">
              <a:buClr>
                <a:srgbClr val="FCAF17"/>
              </a:buClr>
              <a:buFont typeface="Arial"/>
              <a:buChar char="•"/>
              <a:defRPr sz="1600">
                <a:solidFill>
                  <a:srgbClr val="4245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54001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rgbClr val="42454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504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76" y="274638"/>
            <a:ext cx="7488832" cy="115200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tx2"/>
              </a:buClr>
              <a:buSzPct val="85000"/>
              <a:buFont typeface="Wingdings" charset="2"/>
              <a:buChar char="§"/>
              <a:defRPr sz="2600">
                <a:solidFill>
                  <a:srgbClr val="404040"/>
                </a:solidFill>
              </a:defRPr>
            </a:lvl1pPr>
            <a:lvl2pPr marL="447675" indent="-179388">
              <a:buClr>
                <a:schemeClr val="tx2"/>
              </a:buClr>
              <a:buSzPct val="75000"/>
              <a:buFont typeface="Wingdings" charset="2"/>
              <a:buChar char="§"/>
              <a:defRPr sz="2400">
                <a:solidFill>
                  <a:srgbClr val="404040"/>
                </a:solidFill>
              </a:defRPr>
            </a:lvl2pPr>
            <a:lvl3pPr marL="627063" indent="-179388">
              <a:buClr>
                <a:schemeClr val="bg2">
                  <a:lumMod val="40000"/>
                  <a:lumOff val="60000"/>
                </a:schemeClr>
              </a:buClr>
              <a:buSzPct val="85000"/>
              <a:buFont typeface="Wingdings" charset="2"/>
              <a:buChar char="§"/>
              <a:defRPr sz="2000">
                <a:solidFill>
                  <a:srgbClr val="404040"/>
                </a:solidFill>
              </a:defRPr>
            </a:lvl3pPr>
            <a:lvl4pPr marL="806450" indent="-179388">
              <a:buClr>
                <a:schemeClr val="tx2">
                  <a:lumMod val="60000"/>
                  <a:lumOff val="40000"/>
                </a:schemeClr>
              </a:buClr>
              <a:buSzPct val="85000"/>
              <a:buFont typeface="Wingdings" charset="2"/>
              <a:buChar char="§"/>
              <a:defRPr sz="1800">
                <a:solidFill>
                  <a:srgbClr val="404040"/>
                </a:solidFill>
              </a:defRPr>
            </a:lvl4pPr>
            <a:lvl5pPr marL="985838" indent="-179388">
              <a:buClr>
                <a:schemeClr val="bg1">
                  <a:lumMod val="50000"/>
                </a:schemeClr>
              </a:buClr>
              <a:buSzPct val="50000"/>
              <a:buFont typeface="Wingdings" charset="2"/>
              <a:buChar char="§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tx2"/>
              </a:buClr>
              <a:buSzPct val="85000"/>
              <a:buFont typeface="Wingdings" charset="2"/>
              <a:buChar char="§"/>
              <a:defRPr sz="2800">
                <a:solidFill>
                  <a:srgbClr val="404040"/>
                </a:solidFill>
              </a:defRPr>
            </a:lvl1pPr>
            <a:lvl2pPr marL="447675" indent="-179388">
              <a:buClr>
                <a:schemeClr val="tx2"/>
              </a:buClr>
              <a:buSzPct val="75000"/>
              <a:buFont typeface="Wingdings" charset="2"/>
              <a:buChar char="§"/>
              <a:tabLst>
                <a:tab pos="447675" algn="l"/>
              </a:tabLst>
              <a:defRPr sz="2400">
                <a:solidFill>
                  <a:srgbClr val="404040"/>
                </a:solidFill>
              </a:defRPr>
            </a:lvl2pPr>
            <a:lvl3pPr marL="627063" indent="-179388">
              <a:buClr>
                <a:schemeClr val="bg2">
                  <a:lumMod val="40000"/>
                  <a:lumOff val="60000"/>
                </a:schemeClr>
              </a:buClr>
              <a:buSzPct val="85000"/>
              <a:buFont typeface="Wingdings" charset="2"/>
              <a:buChar char="§"/>
              <a:tabLst/>
              <a:defRPr sz="2000">
                <a:solidFill>
                  <a:srgbClr val="404040"/>
                </a:solidFill>
              </a:defRPr>
            </a:lvl3pPr>
            <a:lvl4pPr marL="806450" indent="-179388">
              <a:buClr>
                <a:schemeClr val="tx2">
                  <a:lumMod val="60000"/>
                  <a:lumOff val="40000"/>
                </a:schemeClr>
              </a:buClr>
              <a:buSzPct val="85000"/>
              <a:buFont typeface="Wingdings" charset="2"/>
              <a:buChar char="§"/>
              <a:tabLst/>
              <a:defRPr sz="1800">
                <a:solidFill>
                  <a:srgbClr val="404040"/>
                </a:solidFill>
              </a:defRPr>
            </a:lvl4pPr>
            <a:lvl5pPr marL="985838" indent="-179388">
              <a:buClr>
                <a:schemeClr val="bg2"/>
              </a:buClr>
              <a:buSzPct val="50000"/>
              <a:buFont typeface="Wingdings" charset="2"/>
              <a:buChar char="§"/>
              <a:tabLst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282824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765" y="274638"/>
            <a:ext cx="7584843" cy="1143000"/>
          </a:xfrm>
          <a:prstGeom prst="rect">
            <a:avLst/>
          </a:prstGeom>
        </p:spPr>
        <p:txBody>
          <a:bodyPr anchor="ctr"/>
          <a:lstStyle>
            <a:lvl1pPr algn="l">
              <a:defRPr sz="3200" b="0">
                <a:solidFill>
                  <a:srgbClr val="4245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FCAF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tx2"/>
              </a:buClr>
              <a:buSzPct val="85000"/>
              <a:buFont typeface="Wingdings" charset="2"/>
              <a:buChar char="§"/>
              <a:defRPr sz="2400">
                <a:solidFill>
                  <a:srgbClr val="404040"/>
                </a:solidFill>
              </a:defRPr>
            </a:lvl1pPr>
            <a:lvl2pPr marL="447675" indent="-179388">
              <a:buClr>
                <a:schemeClr val="tx2"/>
              </a:buClr>
              <a:buSzPct val="75000"/>
              <a:buFont typeface="Wingdings" charset="2"/>
              <a:buChar char="§"/>
              <a:tabLst/>
              <a:defRPr sz="2000">
                <a:solidFill>
                  <a:srgbClr val="404040"/>
                </a:solidFill>
              </a:defRPr>
            </a:lvl2pPr>
            <a:lvl3pPr marL="627063" indent="-179388">
              <a:buClr>
                <a:schemeClr val="bg2">
                  <a:lumMod val="40000"/>
                  <a:lumOff val="60000"/>
                </a:schemeClr>
              </a:buClr>
              <a:buSzPct val="85000"/>
              <a:buFont typeface="Wingdings" charset="2"/>
              <a:buChar char="§"/>
              <a:tabLst/>
              <a:defRPr sz="1800">
                <a:solidFill>
                  <a:srgbClr val="404040"/>
                </a:solidFill>
              </a:defRPr>
            </a:lvl3pPr>
            <a:lvl4pPr marL="806450" indent="-179388">
              <a:buClr>
                <a:schemeClr val="tx2">
                  <a:lumMod val="60000"/>
                  <a:lumOff val="40000"/>
                </a:schemeClr>
              </a:buClr>
              <a:buSzPct val="85000"/>
              <a:buFont typeface="Wingdings" charset="2"/>
              <a:buChar char="§"/>
              <a:tabLst/>
              <a:defRPr sz="1600">
                <a:solidFill>
                  <a:srgbClr val="404040"/>
                </a:solidFill>
              </a:defRPr>
            </a:lvl4pPr>
            <a:lvl5pPr marL="895350" indent="-179388">
              <a:buClr>
                <a:schemeClr val="bg2"/>
              </a:buClr>
              <a:buSzPct val="50000"/>
              <a:buFont typeface="Wingdings" charset="2"/>
              <a:buChar char="§"/>
              <a:tabLst>
                <a:tab pos="985838" algn="l"/>
              </a:tabLst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tx2"/>
              </a:buClr>
              <a:buSzPct val="85000"/>
              <a:buFont typeface="Wingdings" charset="2"/>
              <a:buChar char="§"/>
              <a:defRPr sz="2400">
                <a:solidFill>
                  <a:srgbClr val="404040"/>
                </a:solidFill>
              </a:defRPr>
            </a:lvl1pPr>
            <a:lvl2pPr marL="536575" indent="-268288">
              <a:buClr>
                <a:schemeClr val="tx2"/>
              </a:buClr>
              <a:buSzPct val="85000"/>
              <a:buFont typeface="Wingdings" charset="2"/>
              <a:buChar char="§"/>
              <a:defRPr sz="2000">
                <a:solidFill>
                  <a:srgbClr val="404040"/>
                </a:solidFill>
              </a:defRPr>
            </a:lvl2pPr>
            <a:lvl3pPr marL="715963" indent="-177800">
              <a:buClr>
                <a:schemeClr val="bg2">
                  <a:lumMod val="60000"/>
                  <a:lumOff val="40000"/>
                </a:schemeClr>
              </a:buClr>
              <a:buSzPct val="85000"/>
              <a:buFont typeface="Wingdings" charset="2"/>
              <a:buChar char="§"/>
              <a:defRPr sz="1800">
                <a:solidFill>
                  <a:srgbClr val="404040"/>
                </a:solidFill>
              </a:defRPr>
            </a:lvl3pPr>
            <a:lvl4pPr marL="895350" indent="-177800">
              <a:buClr>
                <a:schemeClr val="tx2">
                  <a:lumMod val="60000"/>
                  <a:lumOff val="40000"/>
                </a:schemeClr>
              </a:buClr>
              <a:buSzPct val="85000"/>
              <a:buFont typeface="Wingdings" charset="2"/>
              <a:buChar char="§"/>
              <a:defRPr sz="1600">
                <a:solidFill>
                  <a:srgbClr val="404040"/>
                </a:solidFill>
              </a:defRPr>
            </a:lvl4pPr>
            <a:lvl5pPr marL="1163638" indent="-177800">
              <a:buClr>
                <a:schemeClr val="tx1"/>
              </a:buClr>
              <a:buSzPct val="50000"/>
              <a:buFont typeface="Wingdings" charset="2"/>
              <a:buChar char="§"/>
              <a:tabLst/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758952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766" y="274638"/>
            <a:ext cx="7680853" cy="114300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4542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144799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10676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312A-B70E-4D38-AC55-2ECF7934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0330-FC39-45D3-894B-AA6C4408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5F20-3623-4324-836B-C99F9C11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A7A5-05BD-4129-B6AA-D5293F93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1BB4A-73E8-4FDF-BEBD-98A5E09D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5139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76" y="273050"/>
            <a:ext cx="6144683" cy="1162050"/>
          </a:xfrm>
          <a:prstGeom prst="rect">
            <a:avLst/>
          </a:prstGeom>
        </p:spPr>
        <p:txBody>
          <a:bodyPr anchor="ctr"/>
          <a:lstStyle>
            <a:lvl1pPr algn="l">
              <a:defRPr sz="2600" b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56793"/>
            <a:ext cx="4011084" cy="4569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24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47167" y="1557338"/>
            <a:ext cx="6529917" cy="46085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739766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917889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2776"/>
            <a:ext cx="9178891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917889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24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5823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CC_Background__inside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3600451" y="5157788"/>
            <a:ext cx="2207683" cy="863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 err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Townhall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Crowe Street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Dundalk 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County Louth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A91 W20C	</a:t>
            </a: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5615517" y="3716339"/>
            <a:ext cx="4417483" cy="739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FCAF17"/>
                </a:solidFill>
              </a:rPr>
              <a:t>Contact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1890 202 303</a:t>
            </a:r>
          </a:p>
          <a:p>
            <a:pPr eaLnBrk="1" hangingPunct="1">
              <a:defRPr/>
            </a:pPr>
            <a:r>
              <a:rPr lang="en-US" sz="1600" dirty="0" err="1" smtClean="0">
                <a:solidFill>
                  <a:srgbClr val="FFFFFF"/>
                </a:solidFill>
              </a:rPr>
              <a:t>info@louthcoco.ie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288618" y="5157788"/>
            <a:ext cx="2112433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Civic Centre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Fair Street 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Drogheda 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County Louth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A92 P440	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434" y="5157788"/>
            <a:ext cx="32639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Mid Louth Civic Services Centre</a:t>
            </a: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  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Fair Green </a:t>
            </a:r>
          </a:p>
          <a:p>
            <a:pPr>
              <a:defRPr/>
            </a:pPr>
            <a:r>
              <a:rPr lang="en-US" sz="1000" dirty="0" err="1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Ardee</a:t>
            </a: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  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County Louth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A92 RYT2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00151" y="5157788"/>
            <a:ext cx="2207683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County Hall</a:t>
            </a: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 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Millennium Centre</a:t>
            </a:r>
          </a:p>
          <a:p>
            <a:pPr>
              <a:defRPr/>
            </a:pPr>
            <a:r>
              <a:rPr lang="en-IE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St </a:t>
            </a:r>
            <a:r>
              <a:rPr lang="en-IE" sz="1000" dirty="0" err="1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Alphonsus</a:t>
            </a:r>
            <a:r>
              <a:rPr lang="en-IE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Road</a:t>
            </a:r>
            <a:endParaRPr lang="en-US" sz="1000" dirty="0">
              <a:solidFill>
                <a:srgbClr val="42454F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Dundalk</a:t>
            </a:r>
          </a:p>
          <a:p>
            <a:pPr>
              <a:defRPr/>
            </a:pPr>
            <a:r>
              <a:rPr lang="en-US" sz="1000" dirty="0">
                <a:solidFill>
                  <a:srgbClr val="42454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A91 KFW6	</a:t>
            </a:r>
          </a:p>
        </p:txBody>
      </p:sp>
      <p:pic>
        <p:nvPicPr>
          <p:cNvPr id="8" name="Picture 7" descr="twitt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552" y="3860801"/>
            <a:ext cx="56303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9264651" y="3789364"/>
            <a:ext cx="4417483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FCAF17"/>
                </a:solidFill>
              </a:rPr>
              <a:t>Follow us 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@</a:t>
            </a:r>
            <a:r>
              <a:rPr lang="en-US" sz="1600" dirty="0" err="1" smtClean="0">
                <a:solidFill>
                  <a:srgbClr val="FFFFFF"/>
                </a:solidFill>
              </a:rPr>
              <a:t>louthcoco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9854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C98BF-ABB5-41F8-A30B-6E92C16F326C}" type="datetimeFigureOut">
              <a:rPr lang="en-IE" smtClean="0"/>
              <a:pPr/>
              <a:t>17/11/2020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885DE1-3BFB-4F35-A8F1-65728CD0225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9092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04466"/>
            <a:ext cx="10081187" cy="576263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r>
              <a:rPr lang="en-IE" dirty="0" smtClean="0"/>
              <a:t>LEO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C15C-2289-4F0F-B908-02B79F83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BF5F-7415-40E9-88BD-1B93945D3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89DC7-D603-446B-84B5-5D8BB72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9823A-D2F8-45A0-945A-5CF268D9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9FD0C-1995-488D-BD0B-523FE46D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059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CDA3-A4B8-47D6-A88B-6DA6FA52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9841E-CC70-427D-BC5B-2EA9E8D9F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397F0-8587-4685-9682-F6764F7A6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52736-6E47-4C53-BCC8-CC764768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06C32-9B2F-46D4-A7C2-BDBEBD5A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6B9B-F6F7-4C61-B137-98B97164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454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5CE9-526C-4699-871B-5AE69BC8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7676C-9BC8-48EF-8F6E-4992373B2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43C04-1CB1-4872-9984-4461E7083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39EF8-0D25-4283-B825-6F082572D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A6F02-AE57-4E5C-AEC3-A381AAB21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5D400-CC70-4039-9738-5415E279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B886F-A87B-4A89-8FA1-B6751BDB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68DB2-D5AB-4FB1-B6FC-4858DAEA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26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3DB7-2934-4656-B48B-F8BCE213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B4084-82E4-4488-B06D-E14905B3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C95A5-5FF8-4A1A-94EE-B7E89000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362DD-7215-4634-AD8A-D4C94C44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091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7DD64-4A74-44F0-9C04-67E39489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C5099-A173-4C83-BD56-0E35FA7F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12B35-C13A-482A-9F8C-1E8930C5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4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6235-8561-4DEC-8126-A03FDAD6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15B1-B6C4-4652-B2D3-E60B02A6F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D028E-2C85-45F6-8BA9-BA6B4BFCA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F9CA3-9EB2-4E7A-9D01-D23594FA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3FC53-8232-46EE-9571-10D16796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142F-3E4A-4D62-AC0E-4A295690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720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DEA2-9069-455F-AB26-D34F9EC1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5646A-27A0-4D66-925D-CE682A6F8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C430F-C5A2-4F9B-8EB2-BB1EC1C47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60EE5-60F3-4B25-A1EA-C372062B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474C8-47F4-48D3-B2AB-2BFE7E4C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CFEED-D63F-473E-B698-176BCC67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23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AC685-3165-419E-BA1D-39CD9E4C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D618D-2DF5-4FBD-B1B4-272FC5AAB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A7CEF-131E-4875-9E2D-483B18332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23F2-6A31-4C8F-A84E-1E0AAD2040DE}" type="datetimeFigureOut">
              <a:rPr lang="en-IE" smtClean="0"/>
              <a:t>17/11/2020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14FB5-A549-4186-B421-58EC6BE05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5C8F5-C718-4B60-9DC3-DF127D398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7D48-0910-4D9C-AC4D-6D1D814835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225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26" Type="http://schemas.openxmlformats.org/officeDocument/2006/relationships/image" Target="../media/image42.png"/><Relationship Id="rId3" Type="http://schemas.openxmlformats.org/officeDocument/2006/relationships/image" Target="../media/image15.jpe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31" Type="http://schemas.openxmlformats.org/officeDocument/2006/relationships/image" Target="../media/image47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jpeg"/><Relationship Id="rId7" Type="http://schemas.openxmlformats.org/officeDocument/2006/relationships/image" Target="../media/image30.jpe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57.png"/><Relationship Id="rId5" Type="http://schemas.openxmlformats.org/officeDocument/2006/relationships/image" Target="../media/image21.png"/><Relationship Id="rId10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94FF-A1B5-41A3-BF53-DC425AC7A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0"/>
            <a:ext cx="4645250" cy="1052547"/>
          </a:xfrm>
        </p:spPr>
        <p:txBody>
          <a:bodyPr anchor="b">
            <a:normAutofit/>
          </a:bodyPr>
          <a:lstStyle/>
          <a:p>
            <a:pPr algn="l"/>
            <a:r>
              <a:rPr lang="en-IE" b="1" dirty="0"/>
              <a:t>DkIT Connect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C764C-7E03-47E5-8713-3BC373763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869358"/>
            <a:ext cx="4645250" cy="1147863"/>
          </a:xfrm>
        </p:spPr>
        <p:txBody>
          <a:bodyPr anchor="t">
            <a:normAutofit/>
          </a:bodyPr>
          <a:lstStyle/>
          <a:p>
            <a:r>
              <a:rPr lang="en-GB" sz="2800" i="1" dirty="0"/>
              <a:t>Connected Health &amp; Wellbeing Innovation &amp; Learning Hub</a:t>
            </a:r>
            <a:endParaRPr lang="en-IE" sz="2800" i="1" dirty="0"/>
          </a:p>
          <a:p>
            <a:pPr algn="l"/>
            <a:endParaRPr lang="en-IE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C4CE5-9E75-46AE-AF64-8F7476F5237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11C764C-7E03-47E5-8713-3BC373763EE7}"/>
              </a:ext>
            </a:extLst>
          </p:cNvPr>
          <p:cNvSpPr txBox="1">
            <a:spLocks/>
          </p:cNvSpPr>
          <p:nvPr/>
        </p:nvSpPr>
        <p:spPr>
          <a:xfrm>
            <a:off x="6024154" y="2761861"/>
            <a:ext cx="6167845" cy="4096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b="1" dirty="0" smtClean="0"/>
              <a:t>Aidan Browne</a:t>
            </a:r>
          </a:p>
          <a:p>
            <a:pPr algn="l"/>
            <a:r>
              <a:rPr lang="en-US" sz="3300" dirty="0" smtClean="0"/>
              <a:t>Head of Innovation &amp; Business Development</a:t>
            </a:r>
          </a:p>
          <a:p>
            <a:pPr algn="l"/>
            <a:r>
              <a:rPr lang="en-US" sz="3300" b="1" dirty="0" smtClean="0"/>
              <a:t>Thomas McEvoy</a:t>
            </a:r>
          </a:p>
          <a:p>
            <a:pPr algn="l"/>
            <a:r>
              <a:rPr lang="en-US" sz="3300" dirty="0" smtClean="0"/>
              <a:t>Head of </a:t>
            </a:r>
            <a:r>
              <a:rPr lang="en-US" sz="3300" dirty="0" err="1" smtClean="0"/>
              <a:t>Louth</a:t>
            </a:r>
            <a:r>
              <a:rPr lang="en-US" sz="3300" dirty="0" smtClean="0"/>
              <a:t> Local Enterprise Office, </a:t>
            </a:r>
            <a:r>
              <a:rPr lang="en-US" sz="3300" dirty="0" err="1" smtClean="0"/>
              <a:t>Louth</a:t>
            </a:r>
            <a:r>
              <a:rPr lang="en-US" sz="3300" dirty="0" smtClean="0"/>
              <a:t> County Council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8202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3890863"/>
          </a:xfrm>
        </p:spPr>
        <p:txBody>
          <a:bodyPr/>
          <a:lstStyle/>
          <a:p>
            <a:pPr algn="l"/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The Established Task Groups Are:</a:t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 </a:t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                                       1.  </a:t>
            </a:r>
            <a:r>
              <a:rPr lang="en-IE" sz="20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Foreign Direct Investment</a:t>
            </a: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/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                                 2.   Sustainable Energy</a:t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                               3.   </a:t>
            </a:r>
            <a:r>
              <a:rPr lang="en-IE" sz="20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Indigenous Industry</a:t>
            </a: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/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                            4.  Tourism &amp; Heritage</a:t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                        </a:t>
            </a:r>
            <a:r>
              <a:rPr lang="en-IE" sz="20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5.  Age Friendly</a:t>
            </a:r>
            <a:br>
              <a:rPr lang="en-IE" sz="20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                      6.  Education &amp; Training</a:t>
            </a: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/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                  7.  Agriculture, Food &amp; Fisheries</a:t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               8.  Broadband</a:t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           9.  Making Louth The Best County To Do Business</a:t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       10.  Drogheda, Dundalk, Newry Corridor</a:t>
            </a:r>
            <a:br>
              <a:rPr lang="en-IE" sz="20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lang="en-IE" sz="20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620688"/>
            <a:ext cx="42672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9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3872" y="188640"/>
            <a:ext cx="5326360" cy="864096"/>
          </a:xfrm>
        </p:spPr>
        <p:txBody>
          <a:bodyPr/>
          <a:lstStyle/>
          <a:p>
            <a:r>
              <a:rPr lang="en-IE" sz="3200" dirty="0">
                <a:solidFill>
                  <a:schemeClr val="tx2"/>
                </a:solidFill>
              </a:rPr>
              <a:t>Other examples of LCC’s Economic Collaborations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5560" y="1484784"/>
            <a:ext cx="8208912" cy="4680520"/>
          </a:xfrm>
        </p:spPr>
        <p:txBody>
          <a:bodyPr/>
          <a:lstStyle/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Regional Enterprise Plan </a:t>
            </a:r>
          </a:p>
          <a:p>
            <a:pPr algn="l">
              <a:lnSpc>
                <a:spcPts val="2800"/>
              </a:lnSpc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     - Steering Committee and funding Programme Manager</a:t>
            </a:r>
            <a:endParaRPr lang="en-IE" sz="15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Regional Skills Forum and NE LEAN Network </a:t>
            </a: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Statutory Structures: 	LECP, LCDC, SPC (Economic Development)</a:t>
            </a:r>
          </a:p>
          <a:p>
            <a:pPr algn="l">
              <a:lnSpc>
                <a:spcPts val="2800"/>
              </a:lnSpc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			LAG (LEADER Programme)</a:t>
            </a: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Board of Directors: </a:t>
            </a:r>
            <a:r>
              <a:rPr lang="en-IE" sz="1900" dirty="0" err="1">
                <a:solidFill>
                  <a:schemeClr val="bg2">
                    <a:lumMod val="75000"/>
                  </a:schemeClr>
                </a:solidFill>
              </a:rPr>
              <a:t>MicroFinance</a:t>
            </a: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 Ireland, BIDS (Dundalk &amp; Drogheda),</a:t>
            </a:r>
          </a:p>
          <a:p>
            <a:pPr algn="l">
              <a:lnSpc>
                <a:spcPts val="2800"/>
              </a:lnSpc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	Louth County Enterprise Fund, Boyne Valley Flavours,</a:t>
            </a: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Community Enterprise Companies / Board: </a:t>
            </a:r>
          </a:p>
          <a:p>
            <a:pPr algn="l">
              <a:lnSpc>
                <a:spcPts val="2800"/>
              </a:lnSpc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	- The Mill, Creative Spark, </a:t>
            </a:r>
            <a:r>
              <a:rPr lang="en-IE" sz="1900" dirty="0" err="1">
                <a:solidFill>
                  <a:schemeClr val="bg2">
                    <a:lumMod val="75000"/>
                  </a:schemeClr>
                </a:solidFill>
              </a:rPr>
              <a:t>Ardee</a:t>
            </a: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 Business Park, </a:t>
            </a:r>
            <a:r>
              <a:rPr lang="en-IE" sz="1900" dirty="0" err="1">
                <a:solidFill>
                  <a:schemeClr val="bg2">
                    <a:lumMod val="75000"/>
                  </a:schemeClr>
                </a:solidFill>
              </a:rPr>
              <a:t>Oriel</a:t>
            </a: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 Hub</a:t>
            </a: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Representation with </a:t>
            </a:r>
            <a:r>
              <a:rPr lang="en-IE" sz="1900" dirty="0" err="1">
                <a:solidFill>
                  <a:schemeClr val="bg2">
                    <a:lumMod val="75000"/>
                  </a:schemeClr>
                </a:solidFill>
              </a:rPr>
              <a:t>InterTrade</a:t>
            </a: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 Ireland </a:t>
            </a: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Joint Louth-Meath Food Strategy (Boyne Valley Flavours)</a:t>
            </a: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r>
              <a:rPr lang="en-IE" sz="1900" dirty="0">
                <a:solidFill>
                  <a:schemeClr val="bg2">
                    <a:lumMod val="75000"/>
                  </a:schemeClr>
                </a:solidFill>
              </a:rPr>
              <a:t>European Programmes (Peace/ Co-Innovate/SHIP/REAL/Age Friendly)</a:t>
            </a:r>
          </a:p>
          <a:p>
            <a:pPr marL="342900" indent="-342900" algn="l">
              <a:lnSpc>
                <a:spcPts val="2800"/>
              </a:lnSpc>
              <a:buFont typeface="Arial" pitchFamily="34" charset="0"/>
              <a:buChar char="•"/>
            </a:pPr>
            <a:endParaRPr lang="en-IE" sz="1900" dirty="0">
              <a:solidFill>
                <a:schemeClr val="bg2">
                  <a:lumMod val="75000"/>
                </a:schemeClr>
              </a:solidFill>
            </a:endParaRPr>
          </a:p>
          <a:p>
            <a:pPr algn="l">
              <a:lnSpc>
                <a:spcPts val="2800"/>
              </a:lnSpc>
            </a:pPr>
            <a:endParaRPr lang="en-IE" sz="1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4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83832" y="260649"/>
            <a:ext cx="5688632" cy="11521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IE" sz="2800" dirty="0">
                <a:solidFill>
                  <a:srgbClr val="FCAF17"/>
                </a:solidFill>
                <a:latin typeface="Calibri" pitchFamily="34" charset="0"/>
              </a:rPr>
              <a:t>Focus of LCC’s Economic Development </a:t>
            </a:r>
          </a:p>
          <a:p>
            <a:r>
              <a:rPr lang="en-IE" sz="2800" dirty="0">
                <a:solidFill>
                  <a:srgbClr val="FCAF17"/>
                </a:solidFill>
                <a:latin typeface="Calibri" pitchFamily="34" charset="0"/>
              </a:rPr>
              <a:t>is on Drivers of Investment Decisions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576" y="1550398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Talent</a:t>
            </a:r>
            <a:r>
              <a:rPr lang="en-IE" sz="24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 – 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critical mass of population/ profile of population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Track Record </a:t>
            </a:r>
            <a:r>
              <a:rPr lang="en-IE" sz="24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– 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peer companies encourage others to invest/ cluster effect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Technology 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– </a:t>
            </a:r>
            <a:r>
              <a:rPr lang="en-IE" sz="2000" dirty="0" err="1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teleco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/infrastructure/specialist skills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Connectivity</a:t>
            </a:r>
            <a:r>
              <a:rPr lang="en-IE" sz="24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 – 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links to international </a:t>
            </a:r>
            <a:r>
              <a:rPr lang="en-IE" sz="2000" i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ports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 and </a:t>
            </a:r>
            <a:r>
              <a:rPr lang="en-IE" sz="2000" i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markets</a:t>
            </a:r>
            <a:r>
              <a:rPr lang="en-IE" sz="24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Property Solutions </a:t>
            </a:r>
            <a:r>
              <a:rPr lang="en-IE" sz="24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- 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Availability of modern ‘turnkey’ properties (suitable buildings, locations, legally clean, technical standards) – in an </a:t>
            </a:r>
            <a:r>
              <a:rPr lang="en-IE" sz="20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urban/city type 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setting.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For indigenous companies – access to </a:t>
            </a: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Accelerator/VC funds/markets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Competitiveness &amp; Costs </a:t>
            </a:r>
            <a:r>
              <a:rPr lang="en-IE" sz="24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(Labour/ Property)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Education/ Skills </a:t>
            </a:r>
            <a:r>
              <a:rPr lang="en-IE" sz="24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/ Access to </a:t>
            </a: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Research</a:t>
            </a:r>
            <a:r>
              <a:rPr lang="en-IE" sz="24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 and 3</a:t>
            </a:r>
            <a:r>
              <a:rPr lang="en-IE" sz="2400" baseline="30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rd</a:t>
            </a:r>
            <a:r>
              <a:rPr lang="en-IE" sz="24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 level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Attractive location 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offering quality lifestyle to employees/families </a:t>
            </a:r>
            <a:r>
              <a:rPr lang="en-IE" sz="2000" dirty="0" err="1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eg</a:t>
            </a:r>
            <a:r>
              <a:rPr lang="en-IE" sz="2000" dirty="0">
                <a:solidFill>
                  <a:srgbClr val="474747"/>
                </a:solidFill>
                <a:latin typeface="Calibri" pitchFamily="34" charset="0"/>
                <a:ea typeface="ＭＳ Ｐゴシック" charset="0"/>
              </a:rPr>
              <a:t>. restaurants, schools, public realm, footfall, etc..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IE" b="1" i="1" dirty="0">
                <a:solidFill>
                  <a:srgbClr val="FCAF17"/>
                </a:solidFill>
                <a:latin typeface="Calibri" pitchFamily="34" charset="0"/>
                <a:ea typeface="ＭＳ Ｐゴシック" charset="0"/>
              </a:rPr>
              <a:t>(Not considering Rep. Ireland factors: EU; Euro; Tax)</a:t>
            </a:r>
          </a:p>
        </p:txBody>
      </p:sp>
    </p:spTree>
    <p:extLst>
      <p:ext uri="{BB962C8B-B14F-4D97-AF65-F5344CB8AC3E}">
        <p14:creationId xmlns:p14="http://schemas.microsoft.com/office/powerpoint/2010/main" val="23939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1864" y="374800"/>
            <a:ext cx="3888432" cy="893961"/>
          </a:xfrm>
        </p:spPr>
        <p:txBody>
          <a:bodyPr/>
          <a:lstStyle/>
          <a:p>
            <a:r>
              <a:rPr lang="en-IE" dirty="0" smtClean="0">
                <a:solidFill>
                  <a:schemeClr val="tx2"/>
                </a:solidFill>
              </a:rPr>
              <a:t>Talent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7608" y="1579440"/>
            <a:ext cx="7668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Young and highly educated workforce, in Ireland’s most densely populated region outside Dublin.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2567608" y="2507992"/>
            <a:ext cx="69127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A growing population of </a:t>
            </a:r>
            <a:r>
              <a:rPr lang="en-IE" sz="2200" b="1" dirty="0">
                <a:solidFill>
                  <a:srgbClr val="069648"/>
                </a:solidFill>
                <a:latin typeface="Calibri"/>
              </a:rPr>
              <a:t>2.25 million </a:t>
            </a:r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in 10% of the land mass.  Projected 2.61m. by 2031</a:t>
            </a:r>
          </a:p>
          <a:p>
            <a:r>
              <a:rPr lang="en-IE" sz="2200" b="1" dirty="0">
                <a:solidFill>
                  <a:srgbClr val="00B050"/>
                </a:solidFill>
                <a:latin typeface="Calibri"/>
              </a:rPr>
              <a:t>Unrivalled</a:t>
            </a:r>
            <a:r>
              <a:rPr lang="en-IE" sz="2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– greater than Cork + Derry + Limerick + Galway + Waterford </a:t>
            </a:r>
            <a:r>
              <a:rPr lang="en-IE" sz="2200" u="sng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combined!</a:t>
            </a:r>
          </a:p>
          <a:p>
            <a:endParaRPr lang="en-IE" sz="2200" dirty="0">
              <a:solidFill>
                <a:sysClr val="window" lastClr="FFFFFF">
                  <a:lumMod val="50000"/>
                </a:sysClr>
              </a:solidFill>
              <a:latin typeface="Calibri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2567608" y="4365105"/>
            <a:ext cx="73808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Within a </a:t>
            </a:r>
            <a:r>
              <a:rPr lang="en-IE" sz="2200" dirty="0">
                <a:solidFill>
                  <a:srgbClr val="069648"/>
                </a:solidFill>
                <a:latin typeface="Calibri"/>
              </a:rPr>
              <a:t>60 minute drive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majority (72%) in </a:t>
            </a:r>
            <a:r>
              <a:rPr lang="en-IE" sz="2200" b="1" dirty="0">
                <a:solidFill>
                  <a:srgbClr val="069648"/>
                </a:solidFill>
                <a:latin typeface="Calibri"/>
              </a:rPr>
              <a:t>urban</a:t>
            </a:r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 centres  &gt;10k population </a:t>
            </a:r>
          </a:p>
          <a:p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	(vs. Island 50%)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Population </a:t>
            </a:r>
            <a:r>
              <a:rPr lang="en-IE" sz="2200" b="1" dirty="0">
                <a:solidFill>
                  <a:srgbClr val="069648"/>
                </a:solidFill>
                <a:latin typeface="Calibri"/>
              </a:rPr>
              <a:t>density x3.9 </a:t>
            </a:r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the Rep. Ireland average.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Almost </a:t>
            </a:r>
            <a:r>
              <a:rPr lang="en-IE" sz="2800" b="1" dirty="0">
                <a:solidFill>
                  <a:srgbClr val="069648"/>
                </a:solidFill>
                <a:latin typeface="Calibri"/>
              </a:rPr>
              <a:t>½</a:t>
            </a:r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 Rep. Ireland population.</a:t>
            </a:r>
            <a:endParaRPr lang="en-IE" sz="2200" dirty="0">
              <a:solidFill>
                <a:srgbClr val="069648"/>
              </a:solidFill>
              <a:latin typeface="Calibri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2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34% of the all-island population.</a:t>
            </a:r>
          </a:p>
        </p:txBody>
      </p:sp>
    </p:spTree>
    <p:extLst>
      <p:ext uri="{BB962C8B-B14F-4D97-AF65-F5344CB8AC3E}">
        <p14:creationId xmlns:p14="http://schemas.microsoft.com/office/powerpoint/2010/main" val="8808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BA07-97DE-46A4-8D8D-AAEBDB05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" y="-336315"/>
            <a:ext cx="10515600" cy="1325563"/>
          </a:xfrm>
        </p:spPr>
        <p:txBody>
          <a:bodyPr/>
          <a:lstStyle/>
          <a:p>
            <a:r>
              <a:rPr lang="en-US" b="1" dirty="0" smtClean="0"/>
              <a:t>Engagement &amp; Validation</a:t>
            </a:r>
            <a:endParaRPr lang="en-IE" b="1" dirty="0"/>
          </a:p>
        </p:txBody>
      </p:sp>
      <p:pic>
        <p:nvPicPr>
          <p:cNvPr id="4" name="Picture 3" descr="Image result for louth county council logo">
            <a:extLst>
              <a:ext uri="{FF2B5EF4-FFF2-40B4-BE49-F238E27FC236}">
                <a16:creationId xmlns:a16="http://schemas.microsoft.com/office/drawing/2014/main" id="{32C45685-263C-47EC-8572-BFD6248454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2" y="645529"/>
            <a:ext cx="2506626" cy="136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riel Hub Dundalk, Co.Louth, Ireland">
            <a:extLst>
              <a:ext uri="{FF2B5EF4-FFF2-40B4-BE49-F238E27FC236}">
                <a16:creationId xmlns:a16="http://schemas.microsoft.com/office/drawing/2014/main" id="{D62649B7-CF93-4696-A52B-F750A483C2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0" y="2455236"/>
            <a:ext cx="1944370" cy="713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8916C-7515-44C5-A76E-159F6580F6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09" y="3293624"/>
            <a:ext cx="1944370" cy="29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EIT Health UK-Ireland">
            <a:extLst>
              <a:ext uri="{FF2B5EF4-FFF2-40B4-BE49-F238E27FC236}">
                <a16:creationId xmlns:a16="http://schemas.microsoft.com/office/drawing/2014/main" id="{51F7B8F0-DC1B-450D-B18E-D725B4BC306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0" b="29311"/>
          <a:stretch/>
        </p:blipFill>
        <p:spPr bwMode="auto">
          <a:xfrm>
            <a:off x="9224918" y="5787979"/>
            <a:ext cx="1819275" cy="82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dcu logo">
            <a:extLst>
              <a:ext uri="{FF2B5EF4-FFF2-40B4-BE49-F238E27FC236}">
                <a16:creationId xmlns:a16="http://schemas.microsoft.com/office/drawing/2014/main" id="{C3361F18-55D6-4954-8AD2-D9DF6EA60B61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3" b="14041"/>
          <a:stretch/>
        </p:blipFill>
        <p:spPr bwMode="auto">
          <a:xfrm>
            <a:off x="6606892" y="2413438"/>
            <a:ext cx="1922145" cy="103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Abbvie (Abbotts Laboratories in ireland logo">
            <a:extLst>
              <a:ext uri="{FF2B5EF4-FFF2-40B4-BE49-F238E27FC236}">
                <a16:creationId xmlns:a16="http://schemas.microsoft.com/office/drawing/2014/main" id="{7EC9376B-5D1F-4592-9213-B853B8C93B5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35" y="2253356"/>
            <a:ext cx="1754573" cy="95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ibm logo">
            <a:extLst>
              <a:ext uri="{FF2B5EF4-FFF2-40B4-BE49-F238E27FC236}">
                <a16:creationId xmlns:a16="http://schemas.microsoft.com/office/drawing/2014/main" id="{B76AE68E-DD97-41F3-B4F3-397063D8430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0" b="26139"/>
          <a:stretch/>
        </p:blipFill>
        <p:spPr bwMode="auto">
          <a:xfrm>
            <a:off x="4816905" y="1504291"/>
            <a:ext cx="1451756" cy="77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moorehall living logo">
            <a:extLst>
              <a:ext uri="{FF2B5EF4-FFF2-40B4-BE49-F238E27FC236}">
                <a16:creationId xmlns:a16="http://schemas.microsoft.com/office/drawing/2014/main" id="{FB747461-4B32-4832-AB63-FFD5F9196C1B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 b="16820"/>
          <a:stretch/>
        </p:blipFill>
        <p:spPr bwMode="auto">
          <a:xfrm>
            <a:off x="9244478" y="4107240"/>
            <a:ext cx="1741805" cy="118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Homeinstead">
            <a:extLst>
              <a:ext uri="{FF2B5EF4-FFF2-40B4-BE49-F238E27FC236}">
                <a16:creationId xmlns:a16="http://schemas.microsoft.com/office/drawing/2014/main" id="{A18C7EB8-181E-47C9-B99B-B7996BB9858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04" y="4777681"/>
            <a:ext cx="1671320" cy="85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28D218-5638-4533-8740-B5AC1CB5C37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54" y="3933752"/>
            <a:ext cx="1952625" cy="57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undalk Credit Union Ltd">
            <a:extLst>
              <a:ext uri="{FF2B5EF4-FFF2-40B4-BE49-F238E27FC236}">
                <a16:creationId xmlns:a16="http://schemas.microsoft.com/office/drawing/2014/main" id="{3929DFD4-0AF5-43F1-9BB4-9A4DD7741A72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22" y="5290708"/>
            <a:ext cx="2002155" cy="55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Louth Enterprise Fund">
            <a:extLst>
              <a:ext uri="{FF2B5EF4-FFF2-40B4-BE49-F238E27FC236}">
                <a16:creationId xmlns:a16="http://schemas.microsoft.com/office/drawing/2014/main" id="{C845100E-6D42-485A-A9EE-7C740B50C7C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73" y="3863718"/>
            <a:ext cx="1951990" cy="48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SE banner image">
            <a:extLst>
              <a:ext uri="{FF2B5EF4-FFF2-40B4-BE49-F238E27FC236}">
                <a16:creationId xmlns:a16="http://schemas.microsoft.com/office/drawing/2014/main" id="{6FFD3E2F-9F02-467B-910C-A1E9C90F95AD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98" y="58859"/>
            <a:ext cx="2116131" cy="139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age result for HSE and eHealth Ireland">
            <a:extLst>
              <a:ext uri="{FF2B5EF4-FFF2-40B4-BE49-F238E27FC236}">
                <a16:creationId xmlns:a16="http://schemas.microsoft.com/office/drawing/2014/main" id="{74D7725F-3870-49D2-AFF6-5482B9F27BDE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64" y="5378244"/>
            <a:ext cx="1709401" cy="52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mage result for logo European Connected Healthcare Alliance">
            <a:extLst>
              <a:ext uri="{FF2B5EF4-FFF2-40B4-BE49-F238E27FC236}">
                <a16:creationId xmlns:a16="http://schemas.microsoft.com/office/drawing/2014/main" id="{3E65ADB0-572D-40C2-83ED-BFC6352D19D9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10" y="3085371"/>
            <a:ext cx="1266932" cy="117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mage result for what is ida ireland">
            <a:extLst>
              <a:ext uri="{FF2B5EF4-FFF2-40B4-BE49-F238E27FC236}">
                <a16:creationId xmlns:a16="http://schemas.microsoft.com/office/drawing/2014/main" id="{03E8EB47-0123-4F98-B6EB-A9D11EA4C441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1" y="457379"/>
            <a:ext cx="1354925" cy="98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mage result for smartinvest logo">
            <a:extLst>
              <a:ext uri="{FF2B5EF4-FFF2-40B4-BE49-F238E27FC236}">
                <a16:creationId xmlns:a16="http://schemas.microsoft.com/office/drawing/2014/main" id="{9A2D7CC5-E5C1-4D3D-9B0D-157E7C3B8E76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29" y="3157392"/>
            <a:ext cx="1266933" cy="79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Regional Skills North East">
            <a:extLst>
              <a:ext uri="{FF2B5EF4-FFF2-40B4-BE49-F238E27FC236}">
                <a16:creationId xmlns:a16="http://schemas.microsoft.com/office/drawing/2014/main" id="{15E1014D-3C4D-4D62-899F-605BD613916F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09" y="1723832"/>
            <a:ext cx="2245346" cy="61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138BB61D-18A3-46AA-9045-BFD5C430BC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92" y="1230535"/>
            <a:ext cx="2113336" cy="1183468"/>
          </a:xfrm>
          <a:prstGeom prst="rect">
            <a:avLst/>
          </a:prstGeom>
        </p:spPr>
      </p:pic>
      <p:pic>
        <p:nvPicPr>
          <p:cNvPr id="25" name="Picture 26" descr="Enterprise Ireland Logo_CMYK_300dpi">
            <a:extLst>
              <a:ext uri="{FF2B5EF4-FFF2-40B4-BE49-F238E27FC236}">
                <a16:creationId xmlns:a16="http://schemas.microsoft.com/office/drawing/2014/main" id="{B6AB1850-50F1-495F-BBBD-7442B5901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24894" r="10114" b="24112"/>
          <a:stretch/>
        </p:blipFill>
        <p:spPr bwMode="auto">
          <a:xfrm>
            <a:off x="9658451" y="182909"/>
            <a:ext cx="1871140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140482" y="925121"/>
            <a:ext cx="1036410" cy="57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01630" y="4482273"/>
            <a:ext cx="2095500" cy="676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79255" y="5717276"/>
            <a:ext cx="2391313" cy="11440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88435" y="5926749"/>
            <a:ext cx="1847006" cy="6225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2086072" y="986605"/>
            <a:ext cx="21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7875" y="2455236"/>
            <a:ext cx="189252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56" y="3432658"/>
            <a:ext cx="1552555" cy="58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37" y="1660291"/>
            <a:ext cx="2574117" cy="55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21" y="4506312"/>
            <a:ext cx="1347513" cy="8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2" y="6164340"/>
            <a:ext cx="2751319" cy="4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 descr="logo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91" y="5398169"/>
            <a:ext cx="1872000" cy="5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9" name="Picture 38" descr="Image result for moorehall living logo">
            <a:extLst>
              <a:ext uri="{FF2B5EF4-FFF2-40B4-BE49-F238E27FC236}">
                <a16:creationId xmlns:a16="http://schemas.microsoft.com/office/drawing/2014/main" id="{FB747461-4B32-4832-AB63-FFD5F9196C1B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 b="16820"/>
          <a:stretch/>
        </p:blipFill>
        <p:spPr bwMode="auto">
          <a:xfrm>
            <a:off x="2949816" y="489647"/>
            <a:ext cx="1741805" cy="118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03" y="4535028"/>
            <a:ext cx="1780779" cy="97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874" y="2230795"/>
            <a:ext cx="2051023" cy="119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4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8BA07-97DE-46A4-8D8D-AAEBDB05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26499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dirty="0" smtClean="0">
                <a:solidFill>
                  <a:srgbClr val="FFFFFF"/>
                </a:solidFill>
              </a:rPr>
              <a:t>Building blocks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633739" y="4757871"/>
            <a:ext cx="19735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 smtClean="0">
                <a:solidFill>
                  <a:srgbClr val="000000"/>
                </a:solidFill>
              </a:rPr>
              <a:t>Strong network, partners &amp; 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collaborative culture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620211" y="1338497"/>
            <a:ext cx="19735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 density of actors &amp;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track record 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Image result for build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86" y="3052161"/>
            <a:ext cx="854830" cy="8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620211" y="3052161"/>
            <a:ext cx="19735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Infrastructure &amp; physical proximity 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238" y="4773736"/>
            <a:ext cx="717423" cy="717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808" y="1325956"/>
            <a:ext cx="1133509" cy="676295"/>
          </a:xfrm>
          <a:prstGeom prst="rect">
            <a:avLst/>
          </a:prstGeom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8382485" y="1076297"/>
            <a:ext cx="27657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rgbClr val="000000"/>
                </a:solidFill>
              </a:rPr>
              <a:t>High degree of knowledge sharing, skills transfer &amp; mutual learning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175" y="1234109"/>
            <a:ext cx="822047" cy="768142"/>
          </a:xfrm>
          <a:prstGeom prst="rect">
            <a:avLst/>
          </a:prstGeom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8382485" y="3052161"/>
            <a:ext cx="28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rgbClr val="000000"/>
                </a:solidFill>
              </a:rPr>
              <a:t>Higher value creation 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 smtClean="0">
                <a:solidFill>
                  <a:srgbClr val="000000"/>
                </a:solidFill>
              </a:rPr>
              <a:t>Across the ecosystem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831" y="3092654"/>
            <a:ext cx="900734" cy="9007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1338" y="4644616"/>
            <a:ext cx="5260662" cy="16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BA07-97DE-46A4-8D8D-AAEBDB05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16" y="-44259"/>
            <a:ext cx="10515600" cy="1325563"/>
          </a:xfrm>
        </p:spPr>
        <p:txBody>
          <a:bodyPr/>
          <a:lstStyle/>
          <a:p>
            <a:r>
              <a:rPr lang="en-IE" b="1" dirty="0" smtClean="0"/>
              <a:t>Funding</a:t>
            </a:r>
            <a:endParaRPr lang="en-IE" b="1" dirty="0"/>
          </a:p>
        </p:txBody>
      </p:sp>
      <p:pic>
        <p:nvPicPr>
          <p:cNvPr id="4" name="Picture 3" descr="Image result for louth county council logo">
            <a:extLst>
              <a:ext uri="{FF2B5EF4-FFF2-40B4-BE49-F238E27FC236}">
                <a16:creationId xmlns:a16="http://schemas.microsoft.com/office/drawing/2014/main" id="{32C45685-263C-47EC-8572-BFD6248454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0" y="790772"/>
            <a:ext cx="3309945" cy="173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riel Hub Dundalk, Co.Louth, Ireland">
            <a:extLst>
              <a:ext uri="{FF2B5EF4-FFF2-40B4-BE49-F238E27FC236}">
                <a16:creationId xmlns:a16="http://schemas.microsoft.com/office/drawing/2014/main" id="{D62649B7-CF93-4696-A52B-F750A483C2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3" y="2520163"/>
            <a:ext cx="2118311" cy="46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8916C-7515-44C5-A76E-159F6580F6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86" y="2672334"/>
            <a:ext cx="2118311" cy="19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undalk Credit Union Ltd">
            <a:extLst>
              <a:ext uri="{FF2B5EF4-FFF2-40B4-BE49-F238E27FC236}">
                <a16:creationId xmlns:a16="http://schemas.microsoft.com/office/drawing/2014/main" id="{3929DFD4-0AF5-43F1-9BB4-9A4DD7741A7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37" y="3502535"/>
            <a:ext cx="2181266" cy="36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Louth Enterprise Fund">
            <a:extLst>
              <a:ext uri="{FF2B5EF4-FFF2-40B4-BE49-F238E27FC236}">
                <a16:creationId xmlns:a16="http://schemas.microsoft.com/office/drawing/2014/main" id="{C845100E-6D42-485A-A9EE-7C740B50C7C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86" y="4259760"/>
            <a:ext cx="2181267" cy="41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6" descr="Enterprise Ireland Logo_CMYK_300dpi">
            <a:extLst>
              <a:ext uri="{FF2B5EF4-FFF2-40B4-BE49-F238E27FC236}">
                <a16:creationId xmlns:a16="http://schemas.microsoft.com/office/drawing/2014/main" id="{B6AB1850-50F1-495F-BBBD-7442B5901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24894" r="10114" b="24112"/>
          <a:stretch/>
        </p:blipFill>
        <p:spPr bwMode="auto">
          <a:xfrm>
            <a:off x="13893812" y="752879"/>
            <a:ext cx="3601372" cy="11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63" y="3147217"/>
            <a:ext cx="1476895" cy="825323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138BB61D-18A3-46AA-9045-BFD5C430BC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85" y="968800"/>
            <a:ext cx="2470070" cy="138323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44597" y="4952587"/>
            <a:ext cx="28440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€</a:t>
            </a:r>
            <a:r>
              <a:rPr lang="en-US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940K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Picture 26" descr="Enterprise Ireland Logo_CMYK_300dpi">
            <a:extLst>
              <a:ext uri="{FF2B5EF4-FFF2-40B4-BE49-F238E27FC236}">
                <a16:creationId xmlns:a16="http://schemas.microsoft.com/office/drawing/2014/main" id="{B6AB1850-50F1-495F-BBBD-7442B5901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24894" r="10114" b="24112"/>
          <a:stretch/>
        </p:blipFill>
        <p:spPr bwMode="auto">
          <a:xfrm>
            <a:off x="7225757" y="1842689"/>
            <a:ext cx="2904483" cy="8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99702" y="4952587"/>
            <a:ext cx="320322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€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3.77M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7194" y="3198231"/>
            <a:ext cx="2413046" cy="1329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487" y="4272751"/>
            <a:ext cx="3253450" cy="5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1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5681B3-89CA-402A-89B7-1D39CAC7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IE" sz="8000" b="1" dirty="0" smtClean="0">
                <a:solidFill>
                  <a:srgbClr val="FFFFFF"/>
                </a:solidFill>
              </a:rPr>
              <a:t>End</a:t>
            </a:r>
            <a:endParaRPr lang="en-IE" sz="8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9280" y="2675248"/>
            <a:ext cx="69076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Harlow Solid Italic" panose="04030604020F02020D02" pitchFamily="82" charset="0"/>
              </a:rPr>
              <a:t>The Whole is </a:t>
            </a:r>
            <a:r>
              <a:rPr lang="en-US" sz="4800" dirty="0" smtClean="0">
                <a:latin typeface="Harlow Solid Italic" panose="04030604020F02020D02" pitchFamily="82" charset="0"/>
              </a:rPr>
              <a:t>Greater than</a:t>
            </a:r>
          </a:p>
          <a:p>
            <a:r>
              <a:rPr lang="en-US" sz="4800" dirty="0" smtClean="0">
                <a:latin typeface="Harlow Solid Italic" panose="04030604020F02020D02" pitchFamily="82" charset="0"/>
              </a:rPr>
              <a:t> </a:t>
            </a:r>
            <a:r>
              <a:rPr lang="en-US" sz="4800" dirty="0">
                <a:latin typeface="Harlow Solid Italic" panose="04030604020F02020D02" pitchFamily="82" charset="0"/>
              </a:rPr>
              <a:t>the Sum of its Parts</a:t>
            </a:r>
            <a:endParaRPr lang="en-IE" sz="48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7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8BA07-97DE-46A4-8D8D-AAEBDB05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smtClean="0">
                <a:solidFill>
                  <a:srgbClr val="FFFFFF"/>
                </a:solidFill>
              </a:rPr>
              <a:t>Growing Opportunity</a:t>
            </a:r>
            <a:br>
              <a:rPr lang="en-US" sz="2600" b="1" kern="1200" smtClean="0">
                <a:solidFill>
                  <a:srgbClr val="FFFFFF"/>
                </a:solidFill>
              </a:rPr>
            </a:br>
            <a:r>
              <a:rPr lang="en-US" sz="2600" b="1" smtClean="0">
                <a:solidFill>
                  <a:srgbClr val="FFFFFF"/>
                </a:solidFill>
              </a:rPr>
              <a:t>Market</a:t>
            </a:r>
            <a:endParaRPr lang="en-US" sz="2600" b="1" kern="12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144" y="464955"/>
            <a:ext cx="8928856" cy="5459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4925" y="4919663"/>
            <a:ext cx="3686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24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8BA07-97DE-46A4-8D8D-AAEBDB05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DkIT</a:t>
            </a:r>
            <a:r>
              <a:rPr lang="en-US" sz="2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Research &amp; Innovation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65" y="465928"/>
            <a:ext cx="4847329" cy="1164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237" y="1822122"/>
            <a:ext cx="2529411" cy="2529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856" y="1822122"/>
            <a:ext cx="5715000" cy="561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9066" y="3724929"/>
            <a:ext cx="2955788" cy="29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24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8BA07-97DE-46A4-8D8D-AAEBDB05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Regional Development Centre 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376647"/>
              </p:ext>
            </p:extLst>
          </p:nvPr>
        </p:nvGraphicFramePr>
        <p:xfrm>
          <a:off x="2686049" y="1427583"/>
          <a:ext cx="9275796" cy="543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120" y="0"/>
            <a:ext cx="4957972" cy="2564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8215" y="4783638"/>
            <a:ext cx="177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International Bench Mark 76.5%</a:t>
            </a:r>
            <a:endParaRPr lang="en-IE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0221821" y="485192"/>
            <a:ext cx="21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1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A6A8904-0DEE-4DC7-AF3F-5847BACD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598182"/>
            <a:ext cx="10280159" cy="4261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i="1" dirty="0"/>
              <a:t>	</a:t>
            </a:r>
            <a:r>
              <a:rPr lang="en-GB" sz="2600" b="1" i="1" dirty="0" smtClean="0"/>
              <a:t>		</a:t>
            </a:r>
            <a:r>
              <a:rPr lang="en-GB" sz="4800" b="1" i="1" dirty="0" smtClean="0"/>
              <a:t>	</a:t>
            </a:r>
            <a:r>
              <a:rPr lang="en-GB" sz="5400" b="1" i="1" dirty="0" err="1" smtClean="0"/>
              <a:t>DkIT</a:t>
            </a:r>
            <a:r>
              <a:rPr lang="en-GB" sz="5400" b="1" i="1" dirty="0" smtClean="0"/>
              <a:t> Connect </a:t>
            </a:r>
            <a:endParaRPr lang="en-IE" sz="5400" b="1" i="1" dirty="0"/>
          </a:p>
          <a:p>
            <a:endParaRPr lang="en-IE" sz="2000" dirty="0"/>
          </a:p>
          <a:p>
            <a:r>
              <a:rPr lang="en-US" i="1" dirty="0"/>
              <a:t>To transform the business and economic landscape of the North East creating an internationally </a:t>
            </a:r>
            <a:r>
              <a:rPr lang="en-US" i="1" dirty="0" err="1"/>
              <a:t>recognised</a:t>
            </a:r>
            <a:r>
              <a:rPr lang="en-US" i="1" dirty="0"/>
              <a:t> </a:t>
            </a:r>
            <a:r>
              <a:rPr lang="en-US" i="1" dirty="0" smtClean="0"/>
              <a:t>research, innovation </a:t>
            </a:r>
            <a:r>
              <a:rPr lang="en-US" i="1" dirty="0"/>
              <a:t>&amp; learning hub in the Connected Health &amp; Wellbeing </a:t>
            </a:r>
            <a:r>
              <a:rPr lang="en-US" i="1" dirty="0" smtClean="0"/>
              <a:t>space, engaging industry and researchers collaboratively</a:t>
            </a:r>
            <a:r>
              <a:rPr lang="en-US" i="1" dirty="0"/>
              <a:t> </a:t>
            </a:r>
            <a:r>
              <a:rPr lang="en-US" i="1" dirty="0" smtClean="0"/>
              <a:t>and stimulating </a:t>
            </a:r>
            <a:r>
              <a:rPr lang="en-US" i="1" dirty="0"/>
              <a:t>“born global” high growth potential businesses that create high value jobs</a:t>
            </a:r>
            <a:endParaRPr lang="en-IE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261" y="143394"/>
            <a:ext cx="3175705" cy="23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BA07-97DE-46A4-8D8D-AAEBDB05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4" y="441997"/>
            <a:ext cx="10515600" cy="1325563"/>
          </a:xfrm>
        </p:spPr>
        <p:txBody>
          <a:bodyPr/>
          <a:lstStyle/>
          <a:p>
            <a:r>
              <a:rPr lang="en-US" b="1" dirty="0" smtClean="0"/>
              <a:t>Laying the foundations</a:t>
            </a:r>
            <a:br>
              <a:rPr lang="en-US" b="1" dirty="0" smtClean="0"/>
            </a:br>
            <a:r>
              <a:rPr lang="en-US" b="1" dirty="0" smtClean="0"/>
              <a:t>Engagement &amp; Validation</a:t>
            </a:r>
            <a:endParaRPr lang="en-IE" b="1" dirty="0"/>
          </a:p>
        </p:txBody>
      </p:sp>
      <p:pic>
        <p:nvPicPr>
          <p:cNvPr id="4" name="Picture 3" descr="Image result for louth county council logo">
            <a:extLst>
              <a:ext uri="{FF2B5EF4-FFF2-40B4-BE49-F238E27FC236}">
                <a16:creationId xmlns:a16="http://schemas.microsoft.com/office/drawing/2014/main" id="{32C45685-263C-47EC-8572-BFD6248454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01" y="2175791"/>
            <a:ext cx="6735336" cy="364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-2086072" y="986605"/>
            <a:ext cx="21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121" y="167114"/>
            <a:ext cx="3176291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6528048" y="4811668"/>
            <a:ext cx="47123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2454F"/>
                </a:solidFill>
                <a:latin typeface="Arial" charset="0"/>
                <a:ea typeface="ＭＳ Ｐゴシック" pitchFamily="34" charset="-128"/>
              </a:rPr>
              <a:t>Thomas McEvoy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2454F"/>
                </a:solidFill>
                <a:latin typeface="Arial" charset="0"/>
                <a:ea typeface="ＭＳ Ｐゴシック" pitchFamily="34" charset="-128"/>
              </a:rPr>
              <a:t>Head of Enterprise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42454F"/>
                </a:solidFill>
                <a:latin typeface="Arial" charset="0"/>
                <a:ea typeface="ＭＳ Ｐゴシック" pitchFamily="34" charset="-128"/>
              </a:rPr>
              <a:t>Louth Co. Co</a:t>
            </a:r>
            <a:r>
              <a:rPr lang="en-IE" sz="2400" b="1" dirty="0" smtClean="0">
                <a:solidFill>
                  <a:srgbClr val="42454F"/>
                </a:solidFill>
                <a:latin typeface="Arial" charset="0"/>
                <a:ea typeface="ＭＳ Ｐゴシック" pitchFamily="34" charset="-128"/>
              </a:rPr>
              <a:t>.</a:t>
            </a:r>
            <a:endParaRPr lang="en-IE" sz="2400" b="1" dirty="0">
              <a:solidFill>
                <a:srgbClr val="42454F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080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7389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64" y="274638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en-IE" sz="36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Economic Collaboration </a:t>
            </a:r>
            <a:br>
              <a:rPr lang="en-IE" sz="36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IE" sz="36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– the Co. Louth Model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2" y="1916833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2000" dirty="0">
                <a:solidFill>
                  <a:srgbClr val="808080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 Local Government Reform 2014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IE" sz="2000" dirty="0">
              <a:solidFill>
                <a:srgbClr val="808080">
                  <a:lumMod val="75000"/>
                </a:srgbClr>
              </a:solidFill>
              <a:latin typeface="Arial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2000" dirty="0">
                <a:solidFill>
                  <a:srgbClr val="808080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 Louth Economic Forum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IE" sz="2000" dirty="0">
              <a:solidFill>
                <a:srgbClr val="808080">
                  <a:lumMod val="75000"/>
                </a:srgbClr>
              </a:solidFill>
              <a:latin typeface="Arial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2000" dirty="0">
                <a:solidFill>
                  <a:srgbClr val="808080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 Independent Chair alongside representatives from Louth Business and State Development Agencies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IE" sz="2000" dirty="0">
              <a:solidFill>
                <a:srgbClr val="808080">
                  <a:lumMod val="75000"/>
                </a:srgbClr>
              </a:solidFill>
              <a:latin typeface="Arial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2000" dirty="0">
                <a:solidFill>
                  <a:srgbClr val="808080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 Informs Policy and feeds into statutory structures SPC and LECP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IE" sz="2000" dirty="0">
              <a:solidFill>
                <a:srgbClr val="808080">
                  <a:lumMod val="75000"/>
                </a:srgbClr>
              </a:solidFill>
              <a:latin typeface="Arial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2000" dirty="0">
                <a:solidFill>
                  <a:srgbClr val="808080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 Collaborative approach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000" dirty="0">
              <a:solidFill>
                <a:srgbClr val="808080">
                  <a:lumMod val="75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7" name="Picture 6" descr="LouthEconomicForum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136" y="5534944"/>
            <a:ext cx="2510209" cy="4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928" y="1700808"/>
            <a:ext cx="45825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167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inePointActionPlan Presentation_energy-1">
  <a:themeElements>
    <a:clrScheme name="Louth County Council">
      <a:dk1>
        <a:srgbClr val="42454F"/>
      </a:dk1>
      <a:lt1>
        <a:srgbClr val="FFFFFF"/>
      </a:lt1>
      <a:dk2>
        <a:srgbClr val="FCAF17"/>
      </a:dk2>
      <a:lt2>
        <a:srgbClr val="808080"/>
      </a:lt2>
      <a:accent1>
        <a:srgbClr val="FCAF17"/>
      </a:accent1>
      <a:accent2>
        <a:srgbClr val="878787"/>
      </a:accent2>
      <a:accent3>
        <a:srgbClr val="FFFFFF"/>
      </a:accent3>
      <a:accent4>
        <a:srgbClr val="F3C735"/>
      </a:accent4>
      <a:accent5>
        <a:srgbClr val="FFF3A0"/>
      </a:accent5>
      <a:accent6>
        <a:srgbClr val="C8C8C8"/>
      </a:accent6>
      <a:hlink>
        <a:srgbClr val="E68408"/>
      </a:hlink>
      <a:folHlink>
        <a:srgbClr val="009DDB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nePointActionPlan Presentation_energy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nePointActionPlan Presentation_energy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nePointActionPlan Presentation_energy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nePointActionPlan Presentation_energy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nePointActionPlan Presentation_energy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nePointActionPlan Presentation_energy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nePointActionPlan Presentation_energy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nePointActionPlan Presentation_energy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nePointActionPlan Presentation_energy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nePointActionPlan Presentation_energy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nePointActionPlan Presentation_energy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nePointActionPlan Presentation_energy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nePointActionPlan Presentation_energy-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8BA60"/>
        </a:accent1>
        <a:accent2>
          <a:srgbClr val="B72072"/>
        </a:accent2>
        <a:accent3>
          <a:srgbClr val="FFFFFF"/>
        </a:accent3>
        <a:accent4>
          <a:srgbClr val="000000"/>
        </a:accent4>
        <a:accent5>
          <a:srgbClr val="C3D9B6"/>
        </a:accent5>
        <a:accent6>
          <a:srgbClr val="A61C67"/>
        </a:accent6>
        <a:hlink>
          <a:srgbClr val="0099C7"/>
        </a:hlink>
        <a:folHlink>
          <a:srgbClr val="3E2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A0941D2B992448EFAE5AEE2EDE344" ma:contentTypeVersion="10" ma:contentTypeDescription="Create a new document." ma:contentTypeScope="" ma:versionID="1cff0fc3d3dc442c68c7cbd665c32cce">
  <xsd:schema xmlns:xsd="http://www.w3.org/2001/XMLSchema" xmlns:xs="http://www.w3.org/2001/XMLSchema" xmlns:p="http://schemas.microsoft.com/office/2006/metadata/properties" xmlns:ns2="5d95470d-9e77-4ab8-870a-a06fd242f5cd" targetNamespace="http://schemas.microsoft.com/office/2006/metadata/properties" ma:root="true" ma:fieldsID="5d6856800e3ad4b5f04e699fdc2042dd" ns2:_="">
    <xsd:import namespace="5d95470d-9e77-4ab8-870a-a06fd242f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5470d-9e77-4ab8-870a-a06fd242f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14AC61-EEF3-4F28-BBE0-B1E43FD2FCED}"/>
</file>

<file path=customXml/itemProps2.xml><?xml version="1.0" encoding="utf-8"?>
<ds:datastoreItem xmlns:ds="http://schemas.openxmlformats.org/officeDocument/2006/customXml" ds:itemID="{342CC0E1-B356-4DB1-B40B-3BE615DF858D}"/>
</file>

<file path=customXml/itemProps3.xml><?xml version="1.0" encoding="utf-8"?>
<ds:datastoreItem xmlns:ds="http://schemas.openxmlformats.org/officeDocument/2006/customXml" ds:itemID="{AE2DA304-1E52-46D6-B216-6EFDAE87E4A9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35225</TotalTime>
  <Words>910</Words>
  <Application>Microsoft Office PowerPoint</Application>
  <PresentationFormat>Widescreen</PresentationFormat>
  <Paragraphs>92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Harlow Solid Italic</vt:lpstr>
      <vt:lpstr>Wingdings</vt:lpstr>
      <vt:lpstr>Office Theme</vt:lpstr>
      <vt:lpstr>NinePointActionPlan Presentation_energy-1</vt:lpstr>
      <vt:lpstr>DkIT Connect</vt:lpstr>
      <vt:lpstr>Growing Opportunity Market</vt:lpstr>
      <vt:lpstr>DkIT Research &amp; Innovation</vt:lpstr>
      <vt:lpstr>Regional Development Centre </vt:lpstr>
      <vt:lpstr>PowerPoint Presentation</vt:lpstr>
      <vt:lpstr>Laying the foundations Engagement &amp; Validation</vt:lpstr>
      <vt:lpstr>PowerPoint Presentation</vt:lpstr>
      <vt:lpstr>PowerPoint Presentation</vt:lpstr>
      <vt:lpstr>Economic Collaboration  – the Co. Louth Model</vt:lpstr>
      <vt:lpstr>The Established Task Groups Are:                                            1.  Foreign Direct Investment                                   2.   Sustainable Energy                                 3.   Indigenous Industry                              4.  Tourism &amp; Heritage                          5.  Age Friendly                       6.  Education &amp; Training                    7.  Agriculture, Food &amp; Fisheries                 8.  Broadband             9.  Making Louth The Best County To Do Business         10.  Drogheda, Dundalk, Newry Corridor </vt:lpstr>
      <vt:lpstr>Other examples of LCC’s Economic Collaborations</vt:lpstr>
      <vt:lpstr>PowerPoint Presentation</vt:lpstr>
      <vt:lpstr>Talent</vt:lpstr>
      <vt:lpstr>Engagement &amp; Validation</vt:lpstr>
      <vt:lpstr>Building blocks</vt:lpstr>
      <vt:lpstr>Funding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DkIT Connect</dc:title>
  <dc:creator>Alan Carey</dc:creator>
  <cp:lastModifiedBy>Aidan Browne</cp:lastModifiedBy>
  <cp:revision>120</cp:revision>
  <cp:lastPrinted>2020-11-16T09:44:10Z</cp:lastPrinted>
  <dcterms:created xsi:type="dcterms:W3CDTF">2019-09-11T05:23:26Z</dcterms:created>
  <dcterms:modified xsi:type="dcterms:W3CDTF">2020-11-17T09:58:11Z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0x0101001F8A0941D2B992448EFAE5AEE2EDE344</vt:lpwstr>
  </property>
</Properties>
</file>