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855" r:id="rId5"/>
    <p:sldId id="867" r:id="rId6"/>
    <p:sldId id="858" r:id="rId7"/>
    <p:sldId id="863" r:id="rId8"/>
    <p:sldId id="864" r:id="rId9"/>
    <p:sldId id="859" r:id="rId10"/>
    <p:sldId id="8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CBD0D7"/>
    <a:srgbClr val="E7E9EC"/>
    <a:srgbClr val="D4D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3705F-5A1B-45FF-89C2-9C4DFFAB061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27415-E5D5-4286-9037-811B8651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1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02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86F3B-034F-F840-A8DC-B3B3729FF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848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62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27415-E5D5-4286-9037-811B865176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28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65769"/>
            <a:ext cx="146304" cy="609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8640" y="1071122"/>
            <a:ext cx="11094720" cy="491889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67"/>
              </a:spcAft>
              <a:buNone/>
              <a:defRPr sz="2667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548640" y="465769"/>
            <a:ext cx="1109472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5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643206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65769"/>
            <a:ext cx="146304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548640" y="2002337"/>
            <a:ext cx="11094720" cy="3658313"/>
          </a:xfrm>
          <a:prstGeom prst="rect">
            <a:avLst/>
          </a:prstGeom>
        </p:spPr>
        <p:txBody>
          <a:bodyPr/>
          <a:lstStyle>
            <a:lvl1pPr marL="461422" indent="-461422" algn="l">
              <a:spcBef>
                <a:spcPts val="0"/>
              </a:spcBef>
              <a:buClr>
                <a:schemeClr val="accent2"/>
              </a:buClr>
              <a:defRPr sz="32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8640" y="1071122"/>
            <a:ext cx="11094720" cy="491889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67"/>
              </a:spcAft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548640" y="465769"/>
            <a:ext cx="1109472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228928" y="5833240"/>
            <a:ext cx="5414433" cy="349251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1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1" y="5833240"/>
            <a:ext cx="5414433" cy="349251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1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43422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"/>
            <a:ext cx="12192000" cy="643206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65769"/>
            <a:ext cx="146304" cy="6096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549075" y="2208697"/>
            <a:ext cx="7071360" cy="3470483"/>
          </a:xfrm>
          <a:prstGeom prst="rect">
            <a:avLst/>
          </a:prstGeom>
        </p:spPr>
        <p:txBody>
          <a:bodyPr/>
          <a:lstStyle>
            <a:lvl1pPr marL="461422" indent="-461422" algn="l">
              <a:spcBef>
                <a:spcPts val="0"/>
              </a:spcBef>
              <a:buClr>
                <a:srgbClr val="82C341"/>
              </a:buClr>
              <a:tabLst/>
              <a:defRPr sz="32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7973390" y="0"/>
            <a:ext cx="4218609" cy="6437376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52396" marR="0" indent="0" algn="l" defTabSz="609585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333"/>
            </a:lvl1pPr>
          </a:lstStyle>
          <a:p>
            <a:pPr algn="l" eaLnBrk="0" hangingPunct="0">
              <a:defRPr/>
            </a:pPr>
            <a:r>
              <a:rPr lang="en-US" sz="933">
                <a:solidFill>
                  <a:schemeClr val="tx1"/>
                </a:solidFill>
              </a:rPr>
              <a:t>Click icon to add picture</a:t>
            </a:r>
            <a:endParaRPr lang="en-US" sz="933" dirty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49075" y="5824889"/>
            <a:ext cx="7071360" cy="349251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12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8641" y="1071122"/>
            <a:ext cx="7070409" cy="491889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67"/>
              </a:spcAft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548640" y="465769"/>
            <a:ext cx="707136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3979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"/>
            <a:ext cx="12192000" cy="643206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65769"/>
            <a:ext cx="146304" cy="6096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548641" y="2208697"/>
            <a:ext cx="7095081" cy="3470483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461422" indent="-461422" algn="l">
              <a:spcBef>
                <a:spcPts val="0"/>
              </a:spcBef>
              <a:buClr>
                <a:schemeClr val="accent2"/>
              </a:buClr>
              <a:tabLst>
                <a:tab pos="1600160" algn="l"/>
              </a:tabLst>
              <a:defRPr sz="32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tabLst>
                <a:tab pos="160016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tabLst>
                <a:tab pos="160016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6066368" y="-8351"/>
            <a:ext cx="6125633" cy="6436668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609585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92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8641" y="1071122"/>
            <a:ext cx="7570279" cy="491889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67"/>
              </a:spcAft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49075" y="5824889"/>
            <a:ext cx="5417252" cy="34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548640" y="465769"/>
            <a:ext cx="757123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645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455" y="5026132"/>
            <a:ext cx="1219200" cy="12192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42953" y="2006601"/>
            <a:ext cx="8324849" cy="687388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455073" indent="0">
              <a:buNone/>
              <a:defRPr>
                <a:solidFill>
                  <a:srgbClr val="FFFFFF"/>
                </a:solidFill>
              </a:defRPr>
            </a:lvl2pPr>
            <a:lvl3pPr marL="836062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59886" y="975851"/>
            <a:ext cx="8289289" cy="501651"/>
          </a:xfrm>
        </p:spPr>
        <p:txBody>
          <a:bodyPr wrap="square" lIns="0" tIns="0" rIns="0" b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759885" y="5825310"/>
            <a:ext cx="3723196" cy="65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7" dirty="0">
                <a:solidFill>
                  <a:schemeClr val="bg1"/>
                </a:solidFill>
                <a:latin typeface="+mn-lt"/>
              </a:rPr>
              <a:t>Copyright 2019. The NPD Group, Inc. All Rights Reserved. This presentation is </a:t>
            </a:r>
            <a:r>
              <a:rPr lang="en-US" sz="1067" b="1" dirty="0">
                <a:solidFill>
                  <a:schemeClr val="bg1"/>
                </a:solidFill>
                <a:latin typeface="+mn-lt"/>
              </a:rPr>
              <a:t>proprietary and confidential</a:t>
            </a:r>
            <a:r>
              <a:rPr lang="en-US" sz="1067" dirty="0">
                <a:solidFill>
                  <a:schemeClr val="bg1"/>
                </a:solidFill>
                <a:latin typeface="+mn-lt"/>
              </a:rPr>
              <a:t> and may not be disclosed in any manner, in whole or in part, to any third party without the express written consent of NPD.</a:t>
            </a:r>
            <a:endParaRPr lang="en-US" sz="933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9884" y="5244761"/>
            <a:ext cx="3291416" cy="368300"/>
          </a:xfrm>
        </p:spPr>
        <p:txBody>
          <a:bodyPr/>
          <a:lstStyle>
            <a:lvl1pPr marL="0" indent="0">
              <a:buNone/>
              <a:defRPr sz="1867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4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an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"/>
            <a:ext cx="12192000" cy="643206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1847" y="387715"/>
            <a:ext cx="7178588" cy="609600"/>
          </a:xfrm>
        </p:spPr>
        <p:txBody>
          <a:bodyPr/>
          <a:lstStyle>
            <a:lvl1pPr>
              <a:defRPr sz="45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65769"/>
            <a:ext cx="146304" cy="6096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551846" y="2208698"/>
            <a:ext cx="7178588" cy="3753837"/>
          </a:xfrm>
          <a:prstGeom prst="rect">
            <a:avLst/>
          </a:prstGeom>
        </p:spPr>
        <p:txBody>
          <a:bodyPr/>
          <a:lstStyle>
            <a:lvl1pPr marL="461422" indent="-461422" algn="l">
              <a:spcBef>
                <a:spcPts val="0"/>
              </a:spcBef>
              <a:buClr>
                <a:srgbClr val="82C341"/>
              </a:buClr>
              <a:tabLst/>
              <a:defRPr sz="32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9074" y="1071122"/>
            <a:ext cx="7180723" cy="491889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67"/>
              </a:spcAft>
              <a:buNone/>
              <a:defRPr sz="2667" b="1">
                <a:solidFill>
                  <a:srgbClr val="82C3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7973390" y="0"/>
            <a:ext cx="4218609" cy="643466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764098" marR="0" indent="0" algn="l" defTabSz="609585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333"/>
            </a:lvl1pPr>
          </a:lstStyle>
          <a:p>
            <a:pPr algn="l" eaLnBrk="0" hangingPunct="0">
              <a:defRPr/>
            </a:pPr>
            <a:r>
              <a:rPr lang="en-US" sz="933" dirty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933" baseline="0" dirty="0">
                <a:solidFill>
                  <a:schemeClr val="tx1"/>
                </a:solidFill>
              </a:rPr>
              <a:t> be seen</a:t>
            </a:r>
            <a:endParaRPr lang="en-US" sz="93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2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0CA7E09-7816-42E4-92BF-0DD91CB2B14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20DE-E273-4DE3-B748-D007663AB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62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1847" y="387715"/>
            <a:ext cx="11278327" cy="6096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65769"/>
            <a:ext cx="146304" cy="609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551847" y="2002336"/>
            <a:ext cx="11266885" cy="3960197"/>
          </a:xfrm>
          <a:prstGeom prst="rect">
            <a:avLst/>
          </a:prstGeom>
        </p:spPr>
        <p:txBody>
          <a:bodyPr/>
          <a:lstStyle>
            <a:lvl1pPr marL="461422" indent="-461422" algn="l">
              <a:spcBef>
                <a:spcPts val="0"/>
              </a:spcBef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9075" y="1071122"/>
            <a:ext cx="11281099" cy="491889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67"/>
              </a:spcAft>
              <a:buNone/>
              <a:defRPr sz="27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68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65769"/>
            <a:ext cx="146304" cy="609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548640" y="2002336"/>
            <a:ext cx="11094720" cy="3648469"/>
          </a:xfrm>
          <a:prstGeom prst="rect">
            <a:avLst/>
          </a:prstGeom>
        </p:spPr>
        <p:txBody>
          <a:bodyPr/>
          <a:lstStyle>
            <a:lvl1pPr marL="461422" indent="-461422" algn="l">
              <a:spcBef>
                <a:spcPts val="0"/>
              </a:spcBef>
              <a:defRPr sz="3200" baseline="0"/>
            </a:lvl1pPr>
            <a:lvl3pPr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8640" y="1071122"/>
            <a:ext cx="11094720" cy="491889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67"/>
              </a:spcAft>
              <a:buNone/>
              <a:defRPr sz="2667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228928" y="5833240"/>
            <a:ext cx="5414433" cy="349251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12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source line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1" y="5833240"/>
            <a:ext cx="5414433" cy="349251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12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548640" y="465769"/>
            <a:ext cx="1109472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3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65769"/>
            <a:ext cx="146304" cy="609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549075" y="2208697"/>
            <a:ext cx="7068308" cy="3470483"/>
          </a:xfrm>
          <a:prstGeom prst="rect">
            <a:avLst/>
          </a:prstGeom>
        </p:spPr>
        <p:txBody>
          <a:bodyPr/>
          <a:lstStyle>
            <a:lvl1pPr marL="461422" indent="-461422" algn="l">
              <a:spcBef>
                <a:spcPts val="0"/>
              </a:spcBef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8641" y="1071122"/>
            <a:ext cx="7070409" cy="491889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67"/>
              </a:spcAft>
              <a:buNone/>
              <a:defRPr sz="2667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49075" y="5824889"/>
            <a:ext cx="7071360" cy="349251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1200" i="1"/>
            </a:lvl1pPr>
          </a:lstStyle>
          <a:p>
            <a:pPr lvl="0"/>
            <a:r>
              <a:rPr lang="en-US" dirty="0"/>
              <a:t>Click to add source line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548640" y="465769"/>
            <a:ext cx="707136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7973390" y="0"/>
            <a:ext cx="4218609" cy="6437376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46047" marR="0" indent="0" algn="l" defTabSz="609585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333"/>
            </a:lvl1pPr>
          </a:lstStyle>
          <a:p>
            <a:pPr algn="l" eaLnBrk="0" hangingPunct="0">
              <a:defRPr/>
            </a:pPr>
            <a:r>
              <a:rPr lang="en-US" sz="933">
                <a:solidFill>
                  <a:schemeClr val="tx1"/>
                </a:solidFill>
              </a:rPr>
              <a:t>Click icon to add picture</a:t>
            </a:r>
            <a:endParaRPr lang="en-US" sz="93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2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65769"/>
            <a:ext cx="146304" cy="609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549076" y="2208697"/>
            <a:ext cx="7095081" cy="3470483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461422" indent="-461422" algn="l">
              <a:spcBef>
                <a:spcPts val="0"/>
              </a:spcBef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6066368" y="-8351"/>
            <a:ext cx="6125633" cy="6436668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457200" rIns="731520" bIns="228600" anchor="b" anchorCtr="0"/>
          <a:lstStyle>
            <a:lvl1pPr marL="0" marR="0" indent="0" algn="r" defTabSz="609585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92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49075" y="5824889"/>
            <a:ext cx="5417252" cy="34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1200" i="1"/>
            </a:lvl1pPr>
          </a:lstStyle>
          <a:p>
            <a:pPr lvl="0"/>
            <a:r>
              <a:rPr lang="en-US" dirty="0"/>
              <a:t>Click to add source line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9594" y="1071122"/>
            <a:ext cx="7570279" cy="491889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67"/>
              </a:spcAft>
              <a:buNone/>
              <a:defRPr sz="2667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548640" y="465769"/>
            <a:ext cx="757123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9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683"/>
            <a:ext cx="12192000" cy="64407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65769"/>
            <a:ext cx="146304" cy="6096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8640" y="1071122"/>
            <a:ext cx="11094720" cy="491889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67"/>
              </a:spcAft>
              <a:buNone/>
              <a:defRPr sz="2667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548640" y="465769"/>
            <a:ext cx="1109472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64320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65769"/>
            <a:ext cx="146304" cy="6096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548640" y="2002337"/>
            <a:ext cx="11094720" cy="3658313"/>
          </a:xfrm>
          <a:prstGeom prst="rect">
            <a:avLst/>
          </a:prstGeom>
        </p:spPr>
        <p:txBody>
          <a:bodyPr/>
          <a:lstStyle>
            <a:lvl1pPr marL="461422" indent="-461422" algn="l">
              <a:spcBef>
                <a:spcPts val="0"/>
              </a:spcBef>
              <a:buClr>
                <a:srgbClr val="8E908F"/>
              </a:buClr>
              <a:defRPr sz="32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8640" y="1071122"/>
            <a:ext cx="11094720" cy="491889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67"/>
              </a:spcAft>
              <a:buNone/>
              <a:defRPr sz="2667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548640" y="465769"/>
            <a:ext cx="1109472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228928" y="5833240"/>
            <a:ext cx="5414433" cy="349251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1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1" y="5833240"/>
            <a:ext cx="5414433" cy="349251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1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15432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"/>
            <a:ext cx="12192000" cy="6432061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65769"/>
            <a:ext cx="146304" cy="6096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549075" y="2208697"/>
            <a:ext cx="7071360" cy="3470483"/>
          </a:xfrm>
          <a:prstGeom prst="rect">
            <a:avLst/>
          </a:prstGeom>
        </p:spPr>
        <p:txBody>
          <a:bodyPr/>
          <a:lstStyle>
            <a:lvl1pPr marL="461422" indent="-461422" algn="l">
              <a:spcBef>
                <a:spcPts val="0"/>
              </a:spcBef>
              <a:buClr>
                <a:srgbClr val="8E908F"/>
              </a:buClr>
              <a:tabLst/>
              <a:defRPr sz="32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7973390" y="0"/>
            <a:ext cx="4218609" cy="6437376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46047" marR="0" indent="0" algn="l" defTabSz="609585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333"/>
            </a:lvl1pPr>
          </a:lstStyle>
          <a:p>
            <a:pPr algn="l" eaLnBrk="0" hangingPunct="0">
              <a:defRPr/>
            </a:pPr>
            <a:r>
              <a:rPr lang="en-US" sz="933">
                <a:solidFill>
                  <a:schemeClr val="tx1"/>
                </a:solidFill>
              </a:rPr>
              <a:t>Click icon to add picture</a:t>
            </a:r>
            <a:endParaRPr lang="en-US" sz="933" dirty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49075" y="5824889"/>
            <a:ext cx="7071360" cy="349251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8641" y="1071122"/>
            <a:ext cx="7070409" cy="491889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67"/>
              </a:spcAft>
              <a:buNone/>
              <a:defRPr sz="2667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548640" y="465769"/>
            <a:ext cx="707136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2050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"/>
            <a:ext cx="12192000" cy="643206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65769"/>
            <a:ext cx="146304" cy="6096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549076" y="2208697"/>
            <a:ext cx="7095081" cy="3470483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461422" indent="-461422" algn="l">
              <a:spcBef>
                <a:spcPts val="0"/>
              </a:spcBef>
              <a:buClr>
                <a:srgbClr val="8E908F"/>
              </a:buClr>
              <a:tabLst>
                <a:tab pos="1600160" algn="l"/>
              </a:tabLst>
              <a:defRPr sz="32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tabLst>
                <a:tab pos="160016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tabLst>
                <a:tab pos="160016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6066368" y="-8351"/>
            <a:ext cx="6125633" cy="6436668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609585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92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8641" y="1071122"/>
            <a:ext cx="7570279" cy="491889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67"/>
              </a:spcAft>
              <a:buNone/>
              <a:defRPr sz="2667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49075" y="5824889"/>
            <a:ext cx="5417252" cy="34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548640" y="465769"/>
            <a:ext cx="757123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9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683"/>
            <a:ext cx="12192000" cy="64407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65769"/>
            <a:ext cx="146304" cy="6096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8640" y="1071122"/>
            <a:ext cx="11094720" cy="491889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67"/>
              </a:spcAft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548640" y="465769"/>
            <a:ext cx="1109472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5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6428317"/>
            <a:ext cx="12192000" cy="429683"/>
          </a:xfrm>
          <a:prstGeom prst="rect">
            <a:avLst/>
          </a:prstGeom>
          <a:solidFill>
            <a:srgbClr val="0078BE"/>
          </a:solidFill>
          <a:ln>
            <a:noFill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793751" y="6428317"/>
            <a:ext cx="5014413" cy="42968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60958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33" b="1" dirty="0">
                <a:solidFill>
                  <a:srgbClr val="FFFFFF"/>
                </a:solidFill>
                <a:latin typeface="+mj-lt"/>
              </a:rPr>
              <a:t>The NPD Group, Inc.  |  </a:t>
            </a:r>
            <a:r>
              <a:rPr lang="en-US" sz="1333" b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548640" y="465769"/>
            <a:ext cx="1109472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640" y="2445797"/>
            <a:ext cx="11094720" cy="338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10715562" y="6427487"/>
            <a:ext cx="795868" cy="430515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333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l" descr="Document classification: NPD Internal Only"/>
          <p:cNvSpPr txBox="1"/>
          <p:nvPr userDrawn="1"/>
        </p:nvSpPr>
        <p:spPr>
          <a:xfrm>
            <a:off x="0" y="6515100"/>
            <a:ext cx="12192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IE" sz="1000" b="0" i="0" u="none" baseline="0" smtClean="0">
                <a:solidFill>
                  <a:srgbClr val="6C6C6C"/>
                </a:solidFill>
                <a:latin typeface="calibri"/>
              </a:rPr>
              <a:t>Document classification: NPD Internal Only</a:t>
            </a:r>
            <a:endParaRPr lang="en-IE" sz="1000" b="0" i="0" u="none" baseline="0" dirty="0" smtClean="0">
              <a:solidFill>
                <a:srgbClr val="6C6C6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91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defTabSz="609585" rtl="0" eaLnBrk="1" latinLnBrk="0" hangingPunct="1">
        <a:lnSpc>
          <a:spcPct val="80000"/>
        </a:lnSpc>
        <a:spcBef>
          <a:spcPct val="0"/>
        </a:spcBef>
        <a:spcAft>
          <a:spcPts val="267"/>
        </a:spcAft>
        <a:buNone/>
        <a:defRPr sz="4533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5073" indent="-455073" algn="l" defTabSz="609585" rtl="0" eaLnBrk="1" latinLnBrk="0" hangingPunct="1">
        <a:lnSpc>
          <a:spcPct val="80000"/>
        </a:lnSpc>
        <a:spcBef>
          <a:spcPts val="0"/>
        </a:spcBef>
        <a:spcAft>
          <a:spcPts val="1867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36063" indent="-380990" algn="l" defTabSz="609585" rtl="0" eaLnBrk="1" latinLnBrk="0" hangingPunct="1">
        <a:lnSpc>
          <a:spcPct val="80000"/>
        </a:lnSpc>
        <a:spcBef>
          <a:spcPts val="0"/>
        </a:spcBef>
        <a:spcAft>
          <a:spcPts val="1867"/>
        </a:spcAft>
        <a:buClr>
          <a:schemeClr val="accent3"/>
        </a:buClr>
        <a:buFont typeface="Calibri" panose="020F0502020204030204" pitchFamily="34" charset="0"/>
        <a:buChar char="–"/>
        <a:defRPr sz="29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-383108" algn="l" defTabSz="609585" rtl="0" eaLnBrk="1" latinLnBrk="0" hangingPunct="1">
        <a:lnSpc>
          <a:spcPct val="80000"/>
        </a:lnSpc>
        <a:spcBef>
          <a:spcPts val="0"/>
        </a:spcBef>
        <a:spcAft>
          <a:spcPts val="1867"/>
        </a:spcAft>
        <a:buClr>
          <a:schemeClr val="accent3"/>
        </a:buClr>
        <a:buFont typeface="Calibri" panose="020F0502020204030204" pitchFamily="34" charset="0"/>
        <a:buChar char="•"/>
        <a:tabLst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lnSpc>
          <a:spcPct val="85000"/>
        </a:lnSpc>
        <a:spcBef>
          <a:spcPts val="0"/>
        </a:spcBef>
        <a:spcAft>
          <a:spcPts val="1920"/>
        </a:spcAft>
        <a:buClr>
          <a:srgbClr val="00A1DE"/>
        </a:buClr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lnSpc>
          <a:spcPct val="85000"/>
        </a:lnSpc>
        <a:spcBef>
          <a:spcPts val="0"/>
        </a:spcBef>
        <a:spcAft>
          <a:spcPts val="1920"/>
        </a:spcAft>
        <a:buClr>
          <a:srgbClr val="00A1DE"/>
        </a:buClr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THEA Nov 2020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Athlone IT Operations Centre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6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715562" y="6427487"/>
            <a:ext cx="795868" cy="430515"/>
          </a:xfrm>
        </p:spPr>
        <p:txBody>
          <a:bodyPr/>
          <a:lstStyle/>
          <a:p>
            <a:fld id="{F7AACF9E-D00C-9F42-B339-953D75963321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0" y="33671"/>
            <a:ext cx="12096474" cy="641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6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1847" y="226140"/>
            <a:ext cx="8086315" cy="871365"/>
          </a:xfrm>
        </p:spPr>
        <p:txBody>
          <a:bodyPr/>
          <a:lstStyle/>
          <a:p>
            <a:r>
              <a:rPr lang="en-US" dirty="0" smtClean="0"/>
              <a:t>Today - 2020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0278" y="771669"/>
            <a:ext cx="11641722" cy="683356"/>
          </a:xfrm>
        </p:spPr>
        <p:txBody>
          <a:bodyPr/>
          <a:lstStyle/>
          <a:p>
            <a:r>
              <a:rPr lang="en-US" dirty="0" smtClean="0"/>
              <a:t>Growth; Moved to modern facility in 2017, Celebrated 10</a:t>
            </a:r>
            <a:r>
              <a:rPr lang="en-US" baseline="30000" dirty="0" smtClean="0"/>
              <a:t>th</a:t>
            </a:r>
            <a:r>
              <a:rPr lang="en-US" dirty="0" smtClean="0"/>
              <a:t> anniversary Feb 2020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46229" y="1347419"/>
            <a:ext cx="3275831" cy="157498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Autofit/>
          </a:bodyPr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black">
          <a:xfrm>
            <a:off x="547522" y="1634027"/>
            <a:ext cx="6508275" cy="234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‘End to End’ production; 75% for Europe. Data Classification, DQM, Process Control, Data </a:t>
            </a:r>
            <a:r>
              <a:rPr lang="en-US" dirty="0" smtClean="0"/>
              <a:t>Collection. </a:t>
            </a:r>
            <a:endParaRPr lang="en-US" dirty="0"/>
          </a:p>
          <a:p>
            <a:r>
              <a:rPr lang="en-US" dirty="0"/>
              <a:t>Global Operations practice footprint; Euro Sports, Global Toys, Global Beauty, CREST/</a:t>
            </a:r>
            <a:r>
              <a:rPr lang="en-US" dirty="0" err="1"/>
              <a:t>Salestrack</a:t>
            </a:r>
            <a:r>
              <a:rPr lang="en-US" dirty="0"/>
              <a:t>, US Footwear. </a:t>
            </a:r>
          </a:p>
          <a:p>
            <a:r>
              <a:rPr lang="en-US" dirty="0"/>
              <a:t>IT Security Operations, AIT R&amp;D partnership with EI &amp; IDA backing , European Desktop Support, Global Helpdesk, Network Engineering, Retailer Engagement, 6 Sigma.  </a:t>
            </a:r>
          </a:p>
          <a:p>
            <a:r>
              <a:rPr lang="en-US" dirty="0"/>
              <a:t>150 + Employees, 15 nationalities. An  enthusiastic and experienced team.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833" y="3314584"/>
            <a:ext cx="4718807" cy="27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4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09585"/>
            <a:fld id="{35A454EE-6717-4973-901E-6A90AD009CF4}" type="slidenum">
              <a:rPr lang="en-US">
                <a:solidFill>
                  <a:prstClr val="white"/>
                </a:solidFill>
                <a:latin typeface="Calibri"/>
              </a:rPr>
              <a:pPr defTabSz="609585"/>
              <a:t>4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90417" y="733717"/>
            <a:ext cx="10711199" cy="49188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IE" sz="2400" dirty="0"/>
              <a:t>Generous funding available from </a:t>
            </a:r>
            <a:r>
              <a:rPr lang="en-IE" sz="2400" dirty="0" smtClean="0"/>
              <a:t>AIT </a:t>
            </a:r>
            <a:r>
              <a:rPr lang="en-IE" sz="2400" dirty="0"/>
              <a:t>and the Irish </a:t>
            </a:r>
            <a:r>
              <a:rPr lang="en-IE" sz="2400" dirty="0" smtClean="0"/>
              <a:t>government thru IDA </a:t>
            </a:r>
            <a:r>
              <a:rPr lang="en-IE" sz="2400" dirty="0" smtClean="0"/>
              <a:t>/ EI.</a:t>
            </a:r>
            <a:endParaRPr lang="en-IE" sz="2400" dirty="0"/>
          </a:p>
          <a:p>
            <a:pPr>
              <a:spcAft>
                <a:spcPts val="0"/>
              </a:spcAft>
            </a:pPr>
            <a:r>
              <a:rPr lang="en-IE" sz="2400" dirty="0"/>
              <a:t>A strong relationship has been built up </a:t>
            </a:r>
            <a:r>
              <a:rPr lang="en-IE" sz="2400" dirty="0" smtClean="0"/>
              <a:t>with </a:t>
            </a:r>
            <a:r>
              <a:rPr lang="en-IE" sz="2400" dirty="0" smtClean="0"/>
              <a:t>AIT via the </a:t>
            </a:r>
            <a:r>
              <a:rPr lang="en-IE" sz="2400" dirty="0" smtClean="0"/>
              <a:t>COMAND </a:t>
            </a:r>
            <a:r>
              <a:rPr lang="en-IE" sz="2400" dirty="0" smtClean="0"/>
              <a:t>Technology Gateway .  </a:t>
            </a:r>
            <a:endParaRPr lang="en-IE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" y="275769"/>
            <a:ext cx="11094720" cy="609600"/>
          </a:xfrm>
        </p:spPr>
        <p:txBody>
          <a:bodyPr/>
          <a:lstStyle/>
          <a:p>
            <a:r>
              <a:rPr lang="en-IE" sz="3600" dirty="0"/>
              <a:t>Collaboration mechanisms with </a:t>
            </a:r>
            <a:r>
              <a:rPr lang="en-IE" sz="3600" dirty="0" smtClean="0"/>
              <a:t>AIT/IDA/EI </a:t>
            </a:r>
            <a:endParaRPr lang="en-IE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44" y="1597423"/>
            <a:ext cx="9755470" cy="383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 descr="Image result for ait ireland">
            <a:extLst>
              <a:ext uri="{FF2B5EF4-FFF2-40B4-BE49-F238E27FC236}">
                <a16:creationId xmlns:a16="http://schemas.microsoft.com/office/drawing/2014/main" id="{CC871C2E-895A-4376-B3F4-171C8281B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277" y="118736"/>
            <a:ext cx="722683" cy="50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Image result for ireland ida">
            <a:extLst>
              <a:ext uri="{FF2B5EF4-FFF2-40B4-BE49-F238E27FC236}">
                <a16:creationId xmlns:a16="http://schemas.microsoft.com/office/drawing/2014/main" id="{33E3A888-0B7A-457D-9138-6EAD2C5B9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34" y="118736"/>
            <a:ext cx="648648" cy="64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436" y="234054"/>
            <a:ext cx="1470401" cy="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0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 smtClean="0"/>
              <a:t>The R&amp;D Team – ‘POC Generators’  </a:t>
            </a:r>
            <a:endParaRPr lang="en-IE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9" y="1423751"/>
            <a:ext cx="6741995" cy="45338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0609" y="1665898"/>
            <a:ext cx="411580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/>
              <a:t>Darren Person </a:t>
            </a:r>
          </a:p>
          <a:p>
            <a:r>
              <a:rPr lang="en-IE" sz="1600" i="1" dirty="0" smtClean="0"/>
              <a:t>Executive sponsor &amp; Project sponsor</a:t>
            </a:r>
          </a:p>
          <a:p>
            <a:r>
              <a:rPr lang="en-IE" sz="2000" b="1" dirty="0" smtClean="0"/>
              <a:t>Dermot Ainsworth </a:t>
            </a:r>
          </a:p>
          <a:p>
            <a:r>
              <a:rPr lang="en-IE" sz="1600" i="1" dirty="0" smtClean="0"/>
              <a:t>Project </a:t>
            </a:r>
            <a:r>
              <a:rPr lang="en-IE" sz="1600" i="1" dirty="0" smtClean="0"/>
              <a:t>Leadership </a:t>
            </a:r>
            <a:endParaRPr lang="en-IE" sz="1600" i="1" dirty="0" smtClean="0"/>
          </a:p>
          <a:p>
            <a:r>
              <a:rPr lang="en-IE" sz="2000" b="1" dirty="0" smtClean="0"/>
              <a:t>Paul Connolly</a:t>
            </a:r>
          </a:p>
          <a:p>
            <a:r>
              <a:rPr lang="en-IE" sz="1600" i="1" dirty="0" smtClean="0"/>
              <a:t>Technical leadership</a:t>
            </a:r>
          </a:p>
          <a:p>
            <a:r>
              <a:rPr lang="en-IE" sz="2000" b="1" dirty="0" smtClean="0"/>
              <a:t>Dr Kieran Flanagan </a:t>
            </a:r>
            <a:endParaRPr lang="en-IE" sz="1600" dirty="0" smtClean="0"/>
          </a:p>
          <a:p>
            <a:r>
              <a:rPr lang="en-IE" sz="1600" i="1" dirty="0" smtClean="0"/>
              <a:t>Data ML &amp; AI  expert</a:t>
            </a:r>
          </a:p>
          <a:p>
            <a:r>
              <a:rPr lang="en-IE" sz="2000" b="1" dirty="0" smtClean="0"/>
              <a:t>Dr Enda Fallon</a:t>
            </a:r>
          </a:p>
          <a:p>
            <a:r>
              <a:rPr lang="en-IE" sz="1600" i="1" dirty="0" smtClean="0"/>
              <a:t>AIT Head of Dept. of Electronic &amp; </a:t>
            </a:r>
            <a:r>
              <a:rPr lang="en-IE" sz="1600" i="1" dirty="0" smtClean="0"/>
              <a:t>Software </a:t>
            </a:r>
            <a:r>
              <a:rPr lang="en-IE" sz="1600" i="1" dirty="0" smtClean="0"/>
              <a:t>Eng.</a:t>
            </a:r>
          </a:p>
          <a:p>
            <a:r>
              <a:rPr lang="en-IE" sz="2000" b="1" dirty="0" smtClean="0"/>
              <a:t>Anthony </a:t>
            </a:r>
            <a:r>
              <a:rPr lang="en-IE" sz="2000" b="1" dirty="0" smtClean="0"/>
              <a:t>Cunningham </a:t>
            </a:r>
          </a:p>
          <a:p>
            <a:r>
              <a:rPr lang="en-IE" sz="1600" i="1" dirty="0" smtClean="0"/>
              <a:t>AIT </a:t>
            </a:r>
            <a:r>
              <a:rPr lang="en-IE" sz="1600" i="1" dirty="0" smtClean="0"/>
              <a:t>COMAND </a:t>
            </a:r>
            <a:r>
              <a:rPr lang="en-IE" sz="1600" i="1" dirty="0" smtClean="0"/>
              <a:t>@ Software Research Institute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696" y="1476568"/>
            <a:ext cx="824624" cy="824624"/>
          </a:xfrm>
          <a:prstGeom prst="rect">
            <a:avLst/>
          </a:prstGeom>
        </p:spPr>
      </p:pic>
      <p:pic>
        <p:nvPicPr>
          <p:cNvPr id="9" name="Picture 14" descr="Image result for ait ireland">
            <a:extLst>
              <a:ext uri="{FF2B5EF4-FFF2-40B4-BE49-F238E27FC236}">
                <a16:creationId xmlns:a16="http://schemas.microsoft.com/office/drawing/2014/main" id="{CC871C2E-895A-4376-B3F4-171C8281B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203" y="418992"/>
            <a:ext cx="722683" cy="50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Image result for ireland ida">
            <a:extLst>
              <a:ext uri="{FF2B5EF4-FFF2-40B4-BE49-F238E27FC236}">
                <a16:creationId xmlns:a16="http://schemas.microsoft.com/office/drawing/2014/main" id="{33E3A888-0B7A-457D-9138-6EAD2C5B9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886" y="418992"/>
            <a:ext cx="648648" cy="64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569" y="509903"/>
            <a:ext cx="1470401" cy="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715562" y="6427487"/>
            <a:ext cx="795868" cy="430515"/>
          </a:xfrm>
          <a:prstGeom prst="rect">
            <a:avLst/>
          </a:prstGeom>
        </p:spPr>
        <p:txBody>
          <a:bodyPr/>
          <a:lstStyle/>
          <a:p>
            <a:fld id="{F7AACF9E-D00C-9F42-B339-953D7596332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39103"/>
            <a:ext cx="11094720" cy="609600"/>
          </a:xfrm>
        </p:spPr>
        <p:txBody>
          <a:bodyPr/>
          <a:lstStyle/>
          <a:p>
            <a:r>
              <a:rPr lang="en-US" sz="3600" dirty="0" smtClean="0"/>
              <a:t>NPD/AIT/IDA/EI collaboration </a:t>
            </a:r>
            <a:r>
              <a:rPr lang="en-US" sz="3600" dirty="0"/>
              <a:t>to </a:t>
            </a:r>
            <a:r>
              <a:rPr lang="en-US" sz="3600" dirty="0" smtClean="0"/>
              <a:t>date  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458120" y="1814375"/>
            <a:ext cx="2966603" cy="2871319"/>
            <a:chOff x="343590" y="1408281"/>
            <a:chExt cx="2224952" cy="2153489"/>
          </a:xfrm>
        </p:grpSpPr>
        <p:sp>
          <p:nvSpPr>
            <p:cNvPr id="22" name="Isosceles Triangle 21"/>
            <p:cNvSpPr/>
            <p:nvPr/>
          </p:nvSpPr>
          <p:spPr>
            <a:xfrm rot="10800000">
              <a:off x="1168399" y="2726267"/>
              <a:ext cx="499533" cy="143934"/>
            </a:xfrm>
            <a:prstGeom prst="triangle">
              <a:avLst/>
            </a:prstGeom>
            <a:solidFill>
              <a:srgbClr val="0078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2533" y="2286000"/>
              <a:ext cx="2095500" cy="440267"/>
            </a:xfrm>
            <a:prstGeom prst="rect">
              <a:avLst/>
            </a:prstGeom>
            <a:solidFill>
              <a:srgbClr val="0078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0532" y="3123189"/>
              <a:ext cx="1685465" cy="43858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2"/>
                  </a:solidFill>
                </a:rPr>
                <a:t>2015-2017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9464" y="2290199"/>
              <a:ext cx="20574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cap="all" dirty="0">
                  <a:solidFill>
                    <a:srgbClr val="FFFFFF"/>
                  </a:solidFill>
                </a:rPr>
                <a:t>Applied Research</a:t>
              </a:r>
            </a:p>
            <a:p>
              <a:pPr algn="ctr"/>
              <a:r>
                <a:rPr lang="en-US" sz="1500" cap="all" dirty="0">
                  <a:solidFill>
                    <a:srgbClr val="FFFFFF"/>
                  </a:solidFill>
                </a:rPr>
                <a:t>with AIT; IPP#1*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3590" y="1408281"/>
              <a:ext cx="22249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bg2"/>
                  </a:solidFill>
                </a:rPr>
                <a:t>Nethealth</a:t>
              </a:r>
              <a:r>
                <a:rPr lang="en-US" b="1" dirty="0">
                  <a:solidFill>
                    <a:schemeClr val="bg2"/>
                  </a:solidFill>
                </a:rPr>
                <a:t> #1</a:t>
              </a:r>
              <a:r>
                <a:rPr lang="en-US" b="1" dirty="0">
                  <a:solidFill>
                    <a:srgbClr val="000000"/>
                  </a:solidFill>
                </a:rPr>
                <a:t> </a:t>
              </a:r>
            </a:p>
            <a:p>
              <a:r>
                <a:rPr lang="en-US" b="1" dirty="0">
                  <a:solidFill>
                    <a:srgbClr val="000000"/>
                  </a:solidFill>
                </a:rPr>
                <a:t>Risk Visualization</a:t>
              </a:r>
            </a:p>
            <a:p>
              <a:r>
                <a:rPr lang="en-US" b="1" dirty="0">
                  <a:solidFill>
                    <a:srgbClr val="000000"/>
                  </a:solidFill>
                </a:rPr>
                <a:t>of the NPD </a:t>
              </a:r>
              <a:r>
                <a:rPr lang="en-US" b="1" dirty="0" smtClean="0">
                  <a:solidFill>
                    <a:srgbClr val="000000"/>
                  </a:solidFill>
                </a:rPr>
                <a:t>Network -</a:t>
              </a:r>
              <a:r>
                <a:rPr lang="en-US" dirty="0" smtClean="0">
                  <a:solidFill>
                    <a:srgbClr val="000000"/>
                  </a:solidFill>
                </a:rPr>
                <a:t> in Production. 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14985" y="1757245"/>
            <a:ext cx="3261027" cy="3461621"/>
            <a:chOff x="2411239" y="1365434"/>
            <a:chExt cx="2445770" cy="2596216"/>
          </a:xfrm>
        </p:grpSpPr>
        <p:sp>
          <p:nvSpPr>
            <p:cNvPr id="23" name="Isosceles Triangle 22"/>
            <p:cNvSpPr/>
            <p:nvPr/>
          </p:nvSpPr>
          <p:spPr>
            <a:xfrm>
              <a:off x="3268132" y="2142069"/>
              <a:ext cx="499533" cy="143934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68033" y="2286000"/>
              <a:ext cx="2095500" cy="4402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1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95498" y="1365434"/>
              <a:ext cx="1883425" cy="43858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2"/>
                  </a:solidFill>
                </a:rPr>
                <a:t>2017-2019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11239" y="3038320"/>
              <a:ext cx="24457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i="1">
                  <a:solidFill>
                    <a:srgbClr val="000000"/>
                  </a:solidFill>
                </a:defRPr>
              </a:lvl1pPr>
            </a:lstStyle>
            <a:p>
              <a:r>
                <a:rPr lang="en-US" sz="1800" b="1" i="0" dirty="0" err="1">
                  <a:solidFill>
                    <a:schemeClr val="bg2"/>
                  </a:solidFill>
                </a:rPr>
                <a:t>Nethealth</a:t>
              </a:r>
              <a:r>
                <a:rPr lang="en-US" sz="1800" b="1" i="0" dirty="0">
                  <a:solidFill>
                    <a:schemeClr val="bg2"/>
                  </a:solidFill>
                </a:rPr>
                <a:t> #2</a:t>
              </a:r>
            </a:p>
            <a:p>
              <a:r>
                <a:rPr lang="en-IE" sz="1800" b="1" i="0" dirty="0"/>
                <a:t>Machine Learning (ML) of Risk;</a:t>
              </a:r>
            </a:p>
            <a:p>
              <a:r>
                <a:rPr lang="en-IE" sz="1800" i="0" dirty="0"/>
                <a:t>network anomaly </a:t>
              </a:r>
              <a:r>
                <a:rPr lang="en-IE" sz="1800" i="0" dirty="0" smtClean="0"/>
                <a:t>detection -  in Production.</a:t>
              </a:r>
              <a:endParaRPr lang="en-IE" sz="1800" i="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06131" y="2291838"/>
              <a:ext cx="2350878" cy="43088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cap="all" dirty="0">
                  <a:solidFill>
                    <a:schemeClr val="bg1"/>
                  </a:solidFill>
                </a:rPr>
                <a:t>Fundamental Research with AIT; President’s seed fund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78180" y="1764518"/>
            <a:ext cx="5631592" cy="3828672"/>
            <a:chOff x="4708635" y="1382764"/>
            <a:chExt cx="4223694" cy="2871504"/>
          </a:xfrm>
        </p:grpSpPr>
        <p:sp>
          <p:nvSpPr>
            <p:cNvPr id="33" name="TextBox 32"/>
            <p:cNvSpPr txBox="1"/>
            <p:nvPr/>
          </p:nvSpPr>
          <p:spPr>
            <a:xfrm>
              <a:off x="4708635" y="3138578"/>
              <a:ext cx="1911682" cy="43858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2"/>
                  </a:solidFill>
                </a:rPr>
                <a:t>2019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00838" y="1382764"/>
              <a:ext cx="2177470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i="1">
                  <a:solidFill>
                    <a:srgbClr val="000000"/>
                  </a:solidFill>
                </a:defRPr>
              </a:lvl1pPr>
            </a:lstStyle>
            <a:p>
              <a:r>
                <a:rPr lang="en-US" sz="1800" b="1" i="0" dirty="0">
                  <a:solidFill>
                    <a:schemeClr val="bg2"/>
                  </a:solidFill>
                </a:rPr>
                <a:t>Production ready ML Code</a:t>
              </a:r>
              <a:r>
                <a:rPr lang="en-US" sz="1800" i="0" dirty="0"/>
                <a:t>.</a:t>
              </a:r>
            </a:p>
            <a:p>
              <a:r>
                <a:rPr lang="en-US" sz="1800" b="1" i="0" dirty="0"/>
                <a:t>Network Anomaly Visualization. </a:t>
              </a:r>
              <a:endParaRPr lang="en-US" sz="1800" i="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857007" y="2162617"/>
              <a:ext cx="3897526" cy="722973"/>
              <a:chOff x="4857007" y="2162617"/>
              <a:chExt cx="3897526" cy="722973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6659033" y="2306548"/>
                <a:ext cx="2095500" cy="440267"/>
              </a:xfrm>
              <a:prstGeom prst="rect">
                <a:avLst/>
              </a:prstGeom>
              <a:solidFill>
                <a:srgbClr val="82C34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857007" y="2301389"/>
                <a:ext cx="1802025" cy="440267"/>
              </a:xfrm>
              <a:prstGeom prst="rect">
                <a:avLst/>
              </a:prstGeom>
              <a:solidFill>
                <a:srgbClr val="82C34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 rot="10800000">
                <a:off x="5359399" y="2741656"/>
                <a:ext cx="499533" cy="143934"/>
              </a:xfrm>
              <a:prstGeom prst="triangle">
                <a:avLst/>
              </a:prstGeom>
              <a:solidFill>
                <a:srgbClr val="82C34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963883" y="2305588"/>
                <a:ext cx="35941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 b="1" cap="all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en-US" sz="1500" b="0" dirty="0">
                    <a:solidFill>
                      <a:schemeClr val="bg1"/>
                    </a:solidFill>
                  </a:rPr>
                  <a:t>Applied research with AIT; Retailer data </a:t>
                </a:r>
              </a:p>
              <a:p>
                <a:r>
                  <a:rPr lang="en-US" sz="1500" b="0" dirty="0">
                    <a:solidFill>
                      <a:schemeClr val="bg1"/>
                    </a:solidFill>
                  </a:rPr>
                  <a:t>anomaly detection; IPP #2** </a:t>
                </a:r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>
                <a:off x="7459131" y="2162617"/>
                <a:ext cx="499533" cy="143934"/>
              </a:xfrm>
              <a:prstGeom prst="triangle">
                <a:avLst/>
              </a:prstGeom>
              <a:solidFill>
                <a:srgbClr val="82C34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944429" y="1396256"/>
              <a:ext cx="1506743" cy="43858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2"/>
                  </a:solidFill>
                </a:rPr>
                <a:t>2020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85465" y="3123189"/>
              <a:ext cx="2446864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i="1">
                  <a:solidFill>
                    <a:srgbClr val="000000"/>
                  </a:solidFill>
                </a:defRPr>
              </a:lvl1pPr>
            </a:lstStyle>
            <a:p>
              <a:r>
                <a:rPr lang="en-IE" sz="1800" b="1" i="0" dirty="0">
                  <a:solidFill>
                    <a:schemeClr val="bg2"/>
                  </a:solidFill>
                </a:rPr>
                <a:t>“Pandora” for Retailer Data </a:t>
              </a:r>
            </a:p>
            <a:p>
              <a:r>
                <a:rPr lang="en-IE" sz="1800" i="0" dirty="0"/>
                <a:t>Deploy proprietary analytical algorithms, developed for network traffic</a:t>
              </a:r>
              <a:r>
                <a:rPr lang="en-IE" sz="1800" b="1" i="0" dirty="0"/>
                <a:t> anomaly detection</a:t>
              </a:r>
              <a:r>
                <a:rPr lang="en-IE" sz="1800" i="0" dirty="0"/>
                <a:t>, to </a:t>
              </a:r>
              <a:r>
                <a:rPr lang="en-IE" sz="1800" b="1" i="0" dirty="0"/>
                <a:t>retailer feeds.</a:t>
              </a:r>
            </a:p>
          </p:txBody>
        </p:sp>
      </p:grpSp>
      <p:sp>
        <p:nvSpPr>
          <p:cNvPr id="4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3021" y="788566"/>
            <a:ext cx="11361133" cy="491889"/>
          </a:xfrm>
        </p:spPr>
        <p:txBody>
          <a:bodyPr/>
          <a:lstStyle/>
          <a:p>
            <a:r>
              <a:rPr lang="en-IE" dirty="0"/>
              <a:t>“</a:t>
            </a:r>
            <a:r>
              <a:rPr lang="en-IE" dirty="0" err="1"/>
              <a:t>Nethealth</a:t>
            </a:r>
            <a:r>
              <a:rPr lang="en-IE" dirty="0"/>
              <a:t>” </a:t>
            </a:r>
            <a:r>
              <a:rPr lang="en-IE" dirty="0" smtClean="0"/>
              <a:t>&amp; “Pandora” machine </a:t>
            </a:r>
            <a:r>
              <a:rPr lang="en-IE" dirty="0"/>
              <a:t>learning anomaly detection &amp; visualization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418" y="5672685"/>
            <a:ext cx="8301869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IE" sz="1100" i="1" dirty="0"/>
              <a:t>*    </a:t>
            </a:r>
            <a:r>
              <a:rPr lang="en-IE" sz="1100" i="1" dirty="0" smtClean="0"/>
              <a:t> IPP #1 </a:t>
            </a:r>
            <a:r>
              <a:rPr lang="en-IE" sz="1100" dirty="0" smtClean="0"/>
              <a:t>IP-2014-0499 </a:t>
            </a:r>
            <a:endParaRPr lang="en-IE" sz="1100" i="1" dirty="0" smtClean="0"/>
          </a:p>
          <a:p>
            <a:r>
              <a:rPr lang="en-IE" sz="1100" i="1" dirty="0" smtClean="0"/>
              <a:t>**   IPP #2 </a:t>
            </a:r>
            <a:r>
              <a:rPr lang="en-IE" sz="1100" dirty="0" smtClean="0"/>
              <a:t>IP-2019-0770</a:t>
            </a:r>
            <a:endParaRPr lang="en-IE" sz="1100" dirty="0" smtClean="0"/>
          </a:p>
          <a:p>
            <a:r>
              <a:rPr lang="en-IE" sz="1100" i="1" dirty="0"/>
              <a:t>*** IPP #3  </a:t>
            </a:r>
            <a:r>
              <a:rPr lang="en-IE" sz="1100" i="1" dirty="0" smtClean="0"/>
              <a:t>IP-2020-0934</a:t>
            </a:r>
            <a:r>
              <a:rPr lang="en-IE" sz="1100" i="1" dirty="0"/>
              <a:t>– ML layer on Pandora contextualization and enrichment of data </a:t>
            </a:r>
          </a:p>
          <a:p>
            <a:endParaRPr lang="en-IE" sz="1100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0461923" y="1798622"/>
            <a:ext cx="1730077" cy="1434857"/>
            <a:chOff x="10320451" y="698614"/>
            <a:chExt cx="1730077" cy="1434857"/>
          </a:xfrm>
        </p:grpSpPr>
        <p:pic>
          <p:nvPicPr>
            <p:cNvPr id="42" name="Picture 3" descr="C:\Users\Dermot Ainsworth\AppData\Local\Microsoft\Windows\INetCache\IE\B1Q2OEV4\hanging-161395_640[1].png"/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0451" y="698614"/>
              <a:ext cx="1730077" cy="1434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 rot="20975708">
              <a:off x="10655234" y="1255300"/>
              <a:ext cx="11094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600" b="1" dirty="0" smtClean="0">
                  <a:solidFill>
                    <a:schemeClr val="bg1"/>
                  </a:solidFill>
                </a:rPr>
                <a:t>IPP #3</a:t>
              </a:r>
              <a:r>
                <a:rPr lang="en-IE" sz="1100" dirty="0" smtClean="0">
                  <a:solidFill>
                    <a:schemeClr val="bg1"/>
                  </a:solidFill>
                </a:rPr>
                <a:t>***</a:t>
              </a:r>
              <a:r>
                <a:rPr lang="en-IE" sz="1600" b="1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IE" sz="1600" b="1" dirty="0" smtClean="0">
                  <a:solidFill>
                    <a:schemeClr val="bg1"/>
                  </a:solidFill>
                </a:rPr>
                <a:t>June 2020</a:t>
              </a:r>
              <a:endParaRPr lang="en-US" sz="1600" b="1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958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 bwMode="black">
          <a:xfrm>
            <a:off x="516971" y="164236"/>
            <a:ext cx="1109472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buNone/>
              <a:defRPr sz="3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>
              <a:spcAft>
                <a:spcPts val="267"/>
              </a:spcAft>
            </a:pPr>
            <a:r>
              <a:rPr lang="en-IE" sz="3600" dirty="0" smtClean="0">
                <a:solidFill>
                  <a:srgbClr val="00517D"/>
                </a:solidFill>
                <a:latin typeface="Calibri"/>
              </a:rPr>
              <a:t>R&amp;D growth; Scaling the </a:t>
            </a:r>
            <a:r>
              <a:rPr lang="en-IE" sz="3600" dirty="0">
                <a:solidFill>
                  <a:srgbClr val="00517D"/>
                </a:solidFill>
                <a:latin typeface="Calibri"/>
              </a:rPr>
              <a:t>AIT </a:t>
            </a:r>
            <a:r>
              <a:rPr lang="en-IE" sz="3600" dirty="0" smtClean="0">
                <a:solidFill>
                  <a:srgbClr val="00517D"/>
                </a:solidFill>
                <a:latin typeface="Calibri"/>
              </a:rPr>
              <a:t>- </a:t>
            </a:r>
            <a:r>
              <a:rPr lang="en-IE" sz="3600" dirty="0">
                <a:solidFill>
                  <a:srgbClr val="00517D"/>
                </a:solidFill>
                <a:latin typeface="Calibri"/>
              </a:rPr>
              <a:t>NPD </a:t>
            </a:r>
            <a:r>
              <a:rPr lang="en-IE" sz="3600" dirty="0" smtClean="0">
                <a:solidFill>
                  <a:srgbClr val="00517D"/>
                </a:solidFill>
                <a:latin typeface="Calibri"/>
              </a:rPr>
              <a:t>partnership 2021 </a:t>
            </a:r>
            <a:endParaRPr lang="en-IE" sz="3600" dirty="0">
              <a:solidFill>
                <a:srgbClr val="00517D"/>
              </a:solidFill>
              <a:latin typeface="Calibri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4268" y="651246"/>
            <a:ext cx="10872094" cy="49188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IE" sz="2400" dirty="0" smtClean="0"/>
              <a:t>Replicate ‘N times’ </a:t>
            </a:r>
            <a:r>
              <a:rPr lang="en-IE" sz="2400" dirty="0" err="1" smtClean="0"/>
              <a:t>Nethealth</a:t>
            </a:r>
            <a:r>
              <a:rPr lang="en-IE" sz="2400" dirty="0" smtClean="0"/>
              <a:t> &amp; the Pandora POS retailer POC </a:t>
            </a:r>
            <a:r>
              <a:rPr lang="en-IE" sz="2400" dirty="0"/>
              <a:t> </a:t>
            </a:r>
            <a:r>
              <a:rPr lang="en-IE" sz="2400" dirty="0" smtClean="0"/>
              <a:t>- establish a  ‘Data Science </a:t>
            </a:r>
            <a:r>
              <a:rPr lang="en-IE" sz="2400" dirty="0" smtClean="0"/>
              <a:t>Hub</a:t>
            </a:r>
            <a:r>
              <a:rPr lang="en-IE" sz="2400" dirty="0" smtClean="0"/>
              <a:t>’ Athlone based hub for NPD</a:t>
            </a:r>
            <a:endParaRPr lang="en-IE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06844" y="1475525"/>
            <a:ext cx="5828855" cy="1404655"/>
            <a:chOff x="506844" y="1202565"/>
            <a:chExt cx="5828855" cy="140465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3" b="56787"/>
            <a:stretch/>
          </p:blipFill>
          <p:spPr bwMode="auto">
            <a:xfrm>
              <a:off x="568629" y="1495173"/>
              <a:ext cx="5767070" cy="1112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506844" y="1202565"/>
              <a:ext cx="41344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b="1" i="1" dirty="0" smtClean="0"/>
                <a:t>R&amp;D Collaboration Mechanisms </a:t>
              </a:r>
              <a:r>
                <a:rPr lang="en-IE" b="1" i="1" dirty="0"/>
                <a:t>with AIT </a:t>
              </a:r>
            </a:p>
          </p:txBody>
        </p:sp>
      </p:grpSp>
      <p:sp>
        <p:nvSpPr>
          <p:cNvPr id="19" name="AutoShape 2" descr="Image result for ericsson athlone log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29" name="Group 28"/>
          <p:cNvGrpSpPr/>
          <p:nvPr/>
        </p:nvGrpSpPr>
        <p:grpSpPr>
          <a:xfrm>
            <a:off x="543915" y="3065811"/>
            <a:ext cx="6020230" cy="3352442"/>
            <a:chOff x="543915" y="2997571"/>
            <a:chExt cx="6020230" cy="33524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77" y="3373976"/>
              <a:ext cx="3964005" cy="26067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14" descr="Image result for ait ireland">
              <a:extLst>
                <a:ext uri="{FF2B5EF4-FFF2-40B4-BE49-F238E27FC236}">
                  <a16:creationId xmlns:a16="http://schemas.microsoft.com/office/drawing/2014/main" id="{CC871C2E-895A-4376-B3F4-171C8281B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58" y="3285015"/>
              <a:ext cx="943710" cy="66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2" descr="Image result for ireland ida">
              <a:extLst>
                <a:ext uri="{FF2B5EF4-FFF2-40B4-BE49-F238E27FC236}">
                  <a16:creationId xmlns:a16="http://schemas.microsoft.com/office/drawing/2014/main" id="{33E3A888-0B7A-457D-9138-6EAD2C5B99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7112" y="3298372"/>
              <a:ext cx="847033" cy="84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45487D7-561B-43CB-8114-448E482913D3}"/>
                </a:ext>
              </a:extLst>
            </p:cNvPr>
            <p:cNvSpPr/>
            <p:nvPr/>
          </p:nvSpPr>
          <p:spPr>
            <a:xfrm>
              <a:off x="543915" y="2997571"/>
              <a:ext cx="2686954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b="1" i="1" dirty="0"/>
                <a:t>Relationships &amp; Resources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0985" y="5980681"/>
              <a:ext cx="39876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E" sz="900" i="1" dirty="0" smtClean="0"/>
                <a:t>Nov 13 2019; President of AIT </a:t>
              </a:r>
              <a:r>
                <a:rPr lang="en-GB" altLang="en-US" sz="900" i="1" dirty="0" smtClean="0">
                  <a:ea typeface="Calibri" panose="020F0502020204030204" pitchFamily="34" charset="0"/>
                </a:rPr>
                <a:t>Prof </a:t>
              </a:r>
              <a:r>
                <a:rPr lang="en-GB" altLang="en-US" sz="900" i="1" dirty="0" err="1">
                  <a:ea typeface="Calibri" panose="020F0502020204030204" pitchFamily="34" charset="0"/>
                </a:rPr>
                <a:t>Ciarán</a:t>
              </a:r>
              <a:r>
                <a:rPr lang="en-GB" altLang="en-US" sz="900" i="1" dirty="0">
                  <a:ea typeface="Calibri" panose="020F0502020204030204" pitchFamily="34" charset="0"/>
                </a:rPr>
                <a:t> Ó </a:t>
              </a:r>
              <a:r>
                <a:rPr lang="en-GB" altLang="en-US" sz="900" i="1" dirty="0" err="1" smtClean="0">
                  <a:ea typeface="Calibri" panose="020F0502020204030204" pitchFamily="34" charset="0"/>
                </a:rPr>
                <a:t>Catháin</a:t>
              </a:r>
              <a:r>
                <a:rPr lang="en-GB" altLang="en-US" sz="900" i="1" dirty="0" smtClean="0"/>
                <a:t> </a:t>
              </a:r>
              <a:r>
                <a:rPr lang="en-IE" sz="900" i="1" dirty="0" smtClean="0"/>
                <a:t>with the Dean of Engineering and Informatics Faculty and NPD management team members </a:t>
              </a:r>
              <a:endParaRPr lang="en-IE" sz="900" i="1" dirty="0" smtClean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40879" y="2181774"/>
            <a:ext cx="4752953" cy="3447603"/>
            <a:chOff x="7077103" y="1977054"/>
            <a:chExt cx="4752953" cy="344760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2C941B-3A8B-43EE-9D80-CCBFEE16D548}"/>
                </a:ext>
              </a:extLst>
            </p:cNvPr>
            <p:cNvSpPr/>
            <p:nvPr/>
          </p:nvSpPr>
          <p:spPr>
            <a:xfrm>
              <a:off x="8936036" y="2848982"/>
              <a:ext cx="209057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/>
                <a:t>NPD Athlone 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Data Science Hub </a:t>
              </a:r>
              <a:endParaRPr lang="en-US" sz="2000" b="1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7077103" y="1977054"/>
              <a:ext cx="1013254" cy="3447603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539475" y="3523787"/>
              <a:ext cx="329058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en-IE" dirty="0" smtClean="0">
                  <a:solidFill>
                    <a:prstClr val="black"/>
                  </a:solidFill>
                </a:rPr>
                <a:t>Leveraging both applied and fundamental research to solve specific NPD business ‘problems’ </a:t>
              </a:r>
              <a:endParaRPr lang="en-IE" dirty="0">
                <a:solidFill>
                  <a:prstClr val="black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98" y="4308439"/>
            <a:ext cx="1470401" cy="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 Library Template">
  <a:themeElements>
    <a:clrScheme name="Custom 1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8A0941D2B992448EFAE5AEE2EDE344" ma:contentTypeVersion="10" ma:contentTypeDescription="Create a new document." ma:contentTypeScope="" ma:versionID="1cff0fc3d3dc442c68c7cbd665c32cce">
  <xsd:schema xmlns:xsd="http://www.w3.org/2001/XMLSchema" xmlns:xs="http://www.w3.org/2001/XMLSchema" xmlns:p="http://schemas.microsoft.com/office/2006/metadata/properties" xmlns:ns2="5d95470d-9e77-4ab8-870a-a06fd242f5cd" targetNamespace="http://schemas.microsoft.com/office/2006/metadata/properties" ma:root="true" ma:fieldsID="5d6856800e3ad4b5f04e699fdc2042dd" ns2:_="">
    <xsd:import namespace="5d95470d-9e77-4ab8-870a-a06fd242f5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95470d-9e77-4ab8-870a-a06fd242f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F25833-68A2-4B08-AA85-37F9B4058ED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87FDAD-7015-4E2A-B10D-BD81924FD8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88E6AC-9A08-4AE4-A953-85CA7530F8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95470d-9e77-4ab8-870a-a06fd242f5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48183</TotalTime>
  <Words>433</Words>
  <Application>Microsoft Office PowerPoint</Application>
  <PresentationFormat>Widescreen</PresentationFormat>
  <Paragraphs>68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MS PGothic</vt:lpstr>
      <vt:lpstr>Arial</vt:lpstr>
      <vt:lpstr>Calibri</vt:lpstr>
      <vt:lpstr>Calibri</vt:lpstr>
      <vt:lpstr>Wingdings</vt:lpstr>
      <vt:lpstr>Slide Library Template</vt:lpstr>
      <vt:lpstr>Athlone IT Operations Centre </vt:lpstr>
      <vt:lpstr>PowerPoint Presentation</vt:lpstr>
      <vt:lpstr>Today - 2020  </vt:lpstr>
      <vt:lpstr>Collaboration mechanisms with AIT/IDA/EI </vt:lpstr>
      <vt:lpstr>The R&amp;D Team – ‘POC Generators’  </vt:lpstr>
      <vt:lpstr>NPD/AIT/IDA/EI collaboration to date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mechanisms with AIT</dc:title>
  <dc:creator>Dermot.Ainsworth@npd.com</dc:creator>
  <cp:lastModifiedBy>Michael Lonergan</cp:lastModifiedBy>
  <cp:revision>423</cp:revision>
  <dcterms:created xsi:type="dcterms:W3CDTF">2020-01-17T14:57:21Z</dcterms:created>
  <dcterms:modified xsi:type="dcterms:W3CDTF">2020-11-19T09:39:45Z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4fa6fe1c-ec9d-4749-9fef-a26e8327c041</vt:lpwstr>
  </property>
  <property fmtid="{D5CDD505-2E9C-101B-9397-08002B2CF9AE}" pid="3" name="Classification">
    <vt:lpwstr>Client Third Party Confidential</vt:lpwstr>
  </property>
  <property fmtid="{D5CDD505-2E9C-101B-9397-08002B2CF9AE}" pid="4" name="HeaderFooterSelection">
    <vt:lpwstr>NoHeaderFooter</vt:lpwstr>
  </property>
  <property fmtid="{D5CDD505-2E9C-101B-9397-08002B2CF9AE}" pid="5" name="ContentTypeId">
    <vt:lpwstr>0x0101001F8A0941D2B992448EFAE5AEE2EDE344</vt:lpwstr>
  </property>
</Properties>
</file>