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diagrams/data1.xml" ContentType="application/vnd.openxmlformats-officedocument.drawingml.diagramData+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diagrams/data2.xml" ContentType="application/vnd.openxmlformats-officedocument.drawingml.diagramData+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1.xml" ContentType="application/vnd.openxmlformats-officedocument.theme+xml"/>
  <Override PartName="/ppt/diagrams/quickStyle1.xml" ContentType="application/vnd.openxmlformats-officedocument.drawingml.diagramStyle+xml"/>
  <Override PartName="/ppt/diagrams/layout1.xml" ContentType="application/vnd.openxmlformats-officedocument.drawingml.diagramLayout+xml"/>
  <Override PartName="/ppt/diagrams/colors1.xml" ContentType="application/vnd.openxmlformats-officedocument.drawingml.diagramColors+xml"/>
  <Override PartName="/ppt/diagrams/drawing1.xml" ContentType="application/vnd.ms-office.drawingml.diagramDrawing+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756" r:id="rId3"/>
    <p:sldId id="760" r:id="rId4"/>
    <p:sldId id="350" r:id="rId5"/>
    <p:sldId id="763" r:id="rId6"/>
    <p:sldId id="770" r:id="rId7"/>
    <p:sldId id="758" r:id="rId8"/>
    <p:sldId id="775" r:id="rId9"/>
    <p:sldId id="764" r:id="rId10"/>
    <p:sldId id="762" r:id="rId11"/>
    <p:sldId id="768" r:id="rId12"/>
    <p:sldId id="766" r:id="rId13"/>
    <p:sldId id="767" r:id="rId14"/>
    <p:sldId id="769" r:id="rId15"/>
    <p:sldId id="772" r:id="rId16"/>
    <p:sldId id="774" r:id="rId17"/>
    <p:sldId id="401"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485" autoAdjust="0"/>
    <p:restoredTop sz="94660"/>
  </p:normalViewPr>
  <p:slideViewPr>
    <p:cSldViewPr snapToGrid="0">
      <p:cViewPr varScale="1">
        <p:scale>
          <a:sx n="72" d="100"/>
          <a:sy n="72" d="100"/>
        </p:scale>
        <p:origin x="678"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customXml" Target="../customXml/item3.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ustomXml" Target="../customXml/item2.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customXml" Target="../customXml/item1.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diagrams/_rels/data2.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svg"/><Relationship Id="rId1" Type="http://schemas.openxmlformats.org/officeDocument/2006/relationships/image" Target="../media/image18.png"/><Relationship Id="rId6" Type="http://schemas.openxmlformats.org/officeDocument/2006/relationships/image" Target="../media/image23.svg"/><Relationship Id="rId5" Type="http://schemas.openxmlformats.org/officeDocument/2006/relationships/image" Target="../media/image22.png"/><Relationship Id="rId10" Type="http://schemas.openxmlformats.org/officeDocument/2006/relationships/image" Target="../media/image27.svg"/><Relationship Id="rId4" Type="http://schemas.openxmlformats.org/officeDocument/2006/relationships/image" Target="../media/image21.svg"/><Relationship Id="rId9" Type="http://schemas.openxmlformats.org/officeDocument/2006/relationships/image" Target="../media/image26.png"/></Relationships>
</file>

<file path=ppt/diagrams/_rels/drawing2.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svg"/><Relationship Id="rId1" Type="http://schemas.openxmlformats.org/officeDocument/2006/relationships/image" Target="../media/image18.png"/><Relationship Id="rId6" Type="http://schemas.openxmlformats.org/officeDocument/2006/relationships/image" Target="../media/image23.svg"/><Relationship Id="rId5" Type="http://schemas.openxmlformats.org/officeDocument/2006/relationships/image" Target="../media/image22.png"/><Relationship Id="rId10" Type="http://schemas.openxmlformats.org/officeDocument/2006/relationships/image" Target="../media/image27.svg"/><Relationship Id="rId4" Type="http://schemas.openxmlformats.org/officeDocument/2006/relationships/image" Target="../media/image21.svg"/><Relationship Id="rId9" Type="http://schemas.openxmlformats.org/officeDocument/2006/relationships/image" Target="../media/image26.png"/></Relationships>
</file>

<file path=ppt/diagrams/colors1.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D81A44A-4030-4470-99BC-C0758A370F62}" type="doc">
      <dgm:prSet loTypeId="urn:microsoft.com/office/officeart/2008/layout/LinedList" loCatId="list" qsTypeId="urn:microsoft.com/office/officeart/2005/8/quickstyle/simple1" qsCatId="simple" csTypeId="urn:microsoft.com/office/officeart/2005/8/colors/accent5_2" csCatId="accent5" phldr="1"/>
      <dgm:spPr/>
      <dgm:t>
        <a:bodyPr/>
        <a:lstStyle/>
        <a:p>
          <a:endParaRPr lang="en-US"/>
        </a:p>
      </dgm:t>
    </dgm:pt>
    <dgm:pt modelId="{BCB0E259-02C1-4D8D-B232-81CF617DC045}">
      <dgm:prSet custT="1"/>
      <dgm:spPr/>
      <dgm:t>
        <a:bodyPr/>
        <a:lstStyle/>
        <a:p>
          <a:r>
            <a:rPr lang="en-GB" sz="2000" b="1" dirty="0"/>
            <a:t>Multidisciplinary</a:t>
          </a:r>
        </a:p>
        <a:p>
          <a:r>
            <a:rPr lang="en-US" sz="1600" dirty="0"/>
            <a:t>Astrophysicists, Biologists, Business experts, Design Engineers, Photonic scientists, Social Scientists, Virologists</a:t>
          </a:r>
        </a:p>
      </dgm:t>
    </dgm:pt>
    <dgm:pt modelId="{3AAE6886-7137-40B0-B078-B7AE116A63AD}" type="parTrans" cxnId="{5EAFD44E-F016-4C39-81C6-6C605948A7EC}">
      <dgm:prSet/>
      <dgm:spPr/>
      <dgm:t>
        <a:bodyPr/>
        <a:lstStyle/>
        <a:p>
          <a:endParaRPr lang="en-US" sz="2000"/>
        </a:p>
      </dgm:t>
    </dgm:pt>
    <dgm:pt modelId="{67F2B728-072A-43D5-AC42-7C67BF86B4FE}" type="sibTrans" cxnId="{5EAFD44E-F016-4C39-81C6-6C605948A7EC}">
      <dgm:prSet/>
      <dgm:spPr/>
      <dgm:t>
        <a:bodyPr/>
        <a:lstStyle/>
        <a:p>
          <a:endParaRPr lang="en-US" sz="2000"/>
        </a:p>
      </dgm:t>
    </dgm:pt>
    <dgm:pt modelId="{7A472794-6ED2-4A5C-99B2-CFA04DD1E176}">
      <dgm:prSet custT="1"/>
      <dgm:spPr/>
      <dgm:t>
        <a:bodyPr/>
        <a:lstStyle/>
        <a:p>
          <a:r>
            <a:rPr lang="en-GB" sz="2000" b="1" dirty="0"/>
            <a:t>Ethos - Brainstorm</a:t>
          </a:r>
          <a:endParaRPr lang="en-US" sz="2000" dirty="0"/>
        </a:p>
      </dgm:t>
    </dgm:pt>
    <dgm:pt modelId="{6E349017-66E9-4CAC-B3BC-211C662E0DEA}" type="parTrans" cxnId="{B7BF1D7B-557C-4FD0-A8EA-9474973B5524}">
      <dgm:prSet/>
      <dgm:spPr/>
      <dgm:t>
        <a:bodyPr/>
        <a:lstStyle/>
        <a:p>
          <a:endParaRPr lang="en-US" sz="2000"/>
        </a:p>
      </dgm:t>
    </dgm:pt>
    <dgm:pt modelId="{33DA849A-4642-4D71-ADD6-1B213DFD0023}" type="sibTrans" cxnId="{B7BF1D7B-557C-4FD0-A8EA-9474973B5524}">
      <dgm:prSet/>
      <dgm:spPr/>
      <dgm:t>
        <a:bodyPr/>
        <a:lstStyle/>
        <a:p>
          <a:endParaRPr lang="en-US" sz="2000"/>
        </a:p>
      </dgm:t>
    </dgm:pt>
    <dgm:pt modelId="{081E6254-847F-473C-8483-F7BFD7ABD4C7}">
      <dgm:prSet custT="1"/>
      <dgm:spPr/>
      <dgm:t>
        <a:bodyPr/>
        <a:lstStyle/>
        <a:p>
          <a:r>
            <a:rPr lang="en-US" sz="2000" b="1" dirty="0"/>
            <a:t>Disruptive Approach</a:t>
          </a:r>
        </a:p>
      </dgm:t>
    </dgm:pt>
    <dgm:pt modelId="{E6AEC9E3-9209-44E8-ABD3-A15CD2DFFC2C}" type="parTrans" cxnId="{A54E6CE6-3712-4EC4-9979-B9323C96B1E7}">
      <dgm:prSet/>
      <dgm:spPr/>
      <dgm:t>
        <a:bodyPr/>
        <a:lstStyle/>
        <a:p>
          <a:endParaRPr lang="en-US" sz="2000"/>
        </a:p>
      </dgm:t>
    </dgm:pt>
    <dgm:pt modelId="{2BACED96-524F-4C80-8B46-EA925D9E7CC1}" type="sibTrans" cxnId="{A54E6CE6-3712-4EC4-9979-B9323C96B1E7}">
      <dgm:prSet/>
      <dgm:spPr/>
      <dgm:t>
        <a:bodyPr/>
        <a:lstStyle/>
        <a:p>
          <a:endParaRPr lang="en-US" sz="2000"/>
        </a:p>
      </dgm:t>
    </dgm:pt>
    <dgm:pt modelId="{1003AF40-3431-4537-8D1B-1F9DC1389236}">
      <dgm:prSet custT="1"/>
      <dgm:spPr/>
      <dgm:t>
        <a:bodyPr/>
        <a:lstStyle/>
        <a:p>
          <a:r>
            <a:rPr lang="en-GB" sz="2000" b="1" dirty="0"/>
            <a:t>Solutions Driven</a:t>
          </a:r>
          <a:endParaRPr lang="en-US" sz="2000" b="1" dirty="0"/>
        </a:p>
      </dgm:t>
    </dgm:pt>
    <dgm:pt modelId="{E89A9D15-AF41-429C-956C-6078E03444A3}" type="parTrans" cxnId="{D6E28B68-A262-4898-836F-EEA66BAE70A5}">
      <dgm:prSet/>
      <dgm:spPr/>
      <dgm:t>
        <a:bodyPr/>
        <a:lstStyle/>
        <a:p>
          <a:endParaRPr lang="en-US" sz="2000"/>
        </a:p>
      </dgm:t>
    </dgm:pt>
    <dgm:pt modelId="{EC26DF60-36B9-45B2-9DE5-F904C3AE5F28}" type="sibTrans" cxnId="{D6E28B68-A262-4898-836F-EEA66BAE70A5}">
      <dgm:prSet/>
      <dgm:spPr/>
      <dgm:t>
        <a:bodyPr/>
        <a:lstStyle/>
        <a:p>
          <a:endParaRPr lang="en-US" sz="2000"/>
        </a:p>
      </dgm:t>
    </dgm:pt>
    <dgm:pt modelId="{AA1D71AA-40E2-4B96-BC45-72DB4AD2F55B}" type="pres">
      <dgm:prSet presAssocID="{7D81A44A-4030-4470-99BC-C0758A370F62}" presName="vert0" presStyleCnt="0">
        <dgm:presLayoutVars>
          <dgm:dir/>
          <dgm:animOne val="branch"/>
          <dgm:animLvl val="lvl"/>
        </dgm:presLayoutVars>
      </dgm:prSet>
      <dgm:spPr/>
    </dgm:pt>
    <dgm:pt modelId="{B170241A-C717-4375-9F94-DD956B7BC2B4}" type="pres">
      <dgm:prSet presAssocID="{BCB0E259-02C1-4D8D-B232-81CF617DC045}" presName="thickLine" presStyleLbl="alignNode1" presStyleIdx="0" presStyleCnt="4"/>
      <dgm:spPr/>
    </dgm:pt>
    <dgm:pt modelId="{B4202950-7BF5-4FD1-A475-8DD11E455260}" type="pres">
      <dgm:prSet presAssocID="{BCB0E259-02C1-4D8D-B232-81CF617DC045}" presName="horz1" presStyleCnt="0"/>
      <dgm:spPr/>
    </dgm:pt>
    <dgm:pt modelId="{248AB4CF-89E4-4D4C-BE9D-7429CB4B01EA}" type="pres">
      <dgm:prSet presAssocID="{BCB0E259-02C1-4D8D-B232-81CF617DC045}" presName="tx1" presStyleLbl="revTx" presStyleIdx="0" presStyleCnt="4"/>
      <dgm:spPr/>
    </dgm:pt>
    <dgm:pt modelId="{EBD3B5C3-45F2-466E-B6C8-990D6F73123A}" type="pres">
      <dgm:prSet presAssocID="{BCB0E259-02C1-4D8D-B232-81CF617DC045}" presName="vert1" presStyleCnt="0"/>
      <dgm:spPr/>
    </dgm:pt>
    <dgm:pt modelId="{1085D6E7-5633-44A5-984E-4AAEA335B4E6}" type="pres">
      <dgm:prSet presAssocID="{7A472794-6ED2-4A5C-99B2-CFA04DD1E176}" presName="thickLine" presStyleLbl="alignNode1" presStyleIdx="1" presStyleCnt="4"/>
      <dgm:spPr/>
    </dgm:pt>
    <dgm:pt modelId="{CDAE9B90-2D14-4396-9425-2E573D6C06F0}" type="pres">
      <dgm:prSet presAssocID="{7A472794-6ED2-4A5C-99B2-CFA04DD1E176}" presName="horz1" presStyleCnt="0"/>
      <dgm:spPr/>
    </dgm:pt>
    <dgm:pt modelId="{28379A58-B5E8-4893-87F0-7E61EBFBCC0C}" type="pres">
      <dgm:prSet presAssocID="{7A472794-6ED2-4A5C-99B2-CFA04DD1E176}" presName="tx1" presStyleLbl="revTx" presStyleIdx="1" presStyleCnt="4"/>
      <dgm:spPr/>
    </dgm:pt>
    <dgm:pt modelId="{9B5D6F1B-14A5-4157-B9CB-751E01F3FAEC}" type="pres">
      <dgm:prSet presAssocID="{7A472794-6ED2-4A5C-99B2-CFA04DD1E176}" presName="vert1" presStyleCnt="0"/>
      <dgm:spPr/>
    </dgm:pt>
    <dgm:pt modelId="{AD36DB24-6EC5-4D7C-9FAA-D5982E5C7E9C}" type="pres">
      <dgm:prSet presAssocID="{081E6254-847F-473C-8483-F7BFD7ABD4C7}" presName="thickLine" presStyleLbl="alignNode1" presStyleIdx="2" presStyleCnt="4"/>
      <dgm:spPr/>
    </dgm:pt>
    <dgm:pt modelId="{BB8C1750-3263-4D59-9351-7BC0E337D93C}" type="pres">
      <dgm:prSet presAssocID="{081E6254-847F-473C-8483-F7BFD7ABD4C7}" presName="horz1" presStyleCnt="0"/>
      <dgm:spPr/>
    </dgm:pt>
    <dgm:pt modelId="{9923A1B8-3E8C-4A05-840A-9FAC2AAF8401}" type="pres">
      <dgm:prSet presAssocID="{081E6254-847F-473C-8483-F7BFD7ABD4C7}" presName="tx1" presStyleLbl="revTx" presStyleIdx="2" presStyleCnt="4"/>
      <dgm:spPr/>
    </dgm:pt>
    <dgm:pt modelId="{957ACAA0-7F61-4C5F-9086-1F37CA96C883}" type="pres">
      <dgm:prSet presAssocID="{081E6254-847F-473C-8483-F7BFD7ABD4C7}" presName="vert1" presStyleCnt="0"/>
      <dgm:spPr/>
    </dgm:pt>
    <dgm:pt modelId="{CFB94D72-8C18-4F0A-874E-7C4AE234C082}" type="pres">
      <dgm:prSet presAssocID="{1003AF40-3431-4537-8D1B-1F9DC1389236}" presName="thickLine" presStyleLbl="alignNode1" presStyleIdx="3" presStyleCnt="4"/>
      <dgm:spPr/>
    </dgm:pt>
    <dgm:pt modelId="{5EB91EF3-871F-429D-BD94-8B1D3F0E70A1}" type="pres">
      <dgm:prSet presAssocID="{1003AF40-3431-4537-8D1B-1F9DC1389236}" presName="horz1" presStyleCnt="0"/>
      <dgm:spPr/>
    </dgm:pt>
    <dgm:pt modelId="{29080B64-EC19-41C7-ADFA-EFDFBE337423}" type="pres">
      <dgm:prSet presAssocID="{1003AF40-3431-4537-8D1B-1F9DC1389236}" presName="tx1" presStyleLbl="revTx" presStyleIdx="3" presStyleCnt="4"/>
      <dgm:spPr/>
    </dgm:pt>
    <dgm:pt modelId="{C6928567-032E-4403-803F-EEF9B17BED8B}" type="pres">
      <dgm:prSet presAssocID="{1003AF40-3431-4537-8D1B-1F9DC1389236}" presName="vert1" presStyleCnt="0"/>
      <dgm:spPr/>
    </dgm:pt>
  </dgm:ptLst>
  <dgm:cxnLst>
    <dgm:cxn modelId="{2716363F-1486-48AA-AC53-40506D9627E1}" type="presOf" srcId="{1003AF40-3431-4537-8D1B-1F9DC1389236}" destId="{29080B64-EC19-41C7-ADFA-EFDFBE337423}" srcOrd="0" destOrd="0" presId="urn:microsoft.com/office/officeart/2008/layout/LinedList"/>
    <dgm:cxn modelId="{D1FB6264-0948-4955-9771-4F2C092D82D5}" type="presOf" srcId="{BCB0E259-02C1-4D8D-B232-81CF617DC045}" destId="{248AB4CF-89E4-4D4C-BE9D-7429CB4B01EA}" srcOrd="0" destOrd="0" presId="urn:microsoft.com/office/officeart/2008/layout/LinedList"/>
    <dgm:cxn modelId="{D6E28B68-A262-4898-836F-EEA66BAE70A5}" srcId="{7D81A44A-4030-4470-99BC-C0758A370F62}" destId="{1003AF40-3431-4537-8D1B-1F9DC1389236}" srcOrd="3" destOrd="0" parTransId="{E89A9D15-AF41-429C-956C-6078E03444A3}" sibTransId="{EC26DF60-36B9-45B2-9DE5-F904C3AE5F28}"/>
    <dgm:cxn modelId="{5EAFD44E-F016-4C39-81C6-6C605948A7EC}" srcId="{7D81A44A-4030-4470-99BC-C0758A370F62}" destId="{BCB0E259-02C1-4D8D-B232-81CF617DC045}" srcOrd="0" destOrd="0" parTransId="{3AAE6886-7137-40B0-B078-B7AE116A63AD}" sibTransId="{67F2B728-072A-43D5-AC42-7C67BF86B4FE}"/>
    <dgm:cxn modelId="{D537CB74-D4DD-4B8E-ACF2-AF462D4AD50E}" type="presOf" srcId="{7A472794-6ED2-4A5C-99B2-CFA04DD1E176}" destId="{28379A58-B5E8-4893-87F0-7E61EBFBCC0C}" srcOrd="0" destOrd="0" presId="urn:microsoft.com/office/officeart/2008/layout/LinedList"/>
    <dgm:cxn modelId="{5C05AE75-1825-4C2D-8D63-8E63CCB2FDF5}" type="presOf" srcId="{7D81A44A-4030-4470-99BC-C0758A370F62}" destId="{AA1D71AA-40E2-4B96-BC45-72DB4AD2F55B}" srcOrd="0" destOrd="0" presId="urn:microsoft.com/office/officeart/2008/layout/LinedList"/>
    <dgm:cxn modelId="{B7BF1D7B-557C-4FD0-A8EA-9474973B5524}" srcId="{7D81A44A-4030-4470-99BC-C0758A370F62}" destId="{7A472794-6ED2-4A5C-99B2-CFA04DD1E176}" srcOrd="1" destOrd="0" parTransId="{6E349017-66E9-4CAC-B3BC-211C662E0DEA}" sibTransId="{33DA849A-4642-4D71-ADD6-1B213DFD0023}"/>
    <dgm:cxn modelId="{F6CAA3D3-C45D-4CA7-B0DE-B78D1451BC05}" type="presOf" srcId="{081E6254-847F-473C-8483-F7BFD7ABD4C7}" destId="{9923A1B8-3E8C-4A05-840A-9FAC2AAF8401}" srcOrd="0" destOrd="0" presId="urn:microsoft.com/office/officeart/2008/layout/LinedList"/>
    <dgm:cxn modelId="{A54E6CE6-3712-4EC4-9979-B9323C96B1E7}" srcId="{7D81A44A-4030-4470-99BC-C0758A370F62}" destId="{081E6254-847F-473C-8483-F7BFD7ABD4C7}" srcOrd="2" destOrd="0" parTransId="{E6AEC9E3-9209-44E8-ABD3-A15CD2DFFC2C}" sibTransId="{2BACED96-524F-4C80-8B46-EA925D9E7CC1}"/>
    <dgm:cxn modelId="{9D8823DB-E22B-4CDC-B8AF-01F2296D9A78}" type="presParOf" srcId="{AA1D71AA-40E2-4B96-BC45-72DB4AD2F55B}" destId="{B170241A-C717-4375-9F94-DD956B7BC2B4}" srcOrd="0" destOrd="0" presId="urn:microsoft.com/office/officeart/2008/layout/LinedList"/>
    <dgm:cxn modelId="{03F2F6CD-F663-4B0B-BA13-FC64D04A1B64}" type="presParOf" srcId="{AA1D71AA-40E2-4B96-BC45-72DB4AD2F55B}" destId="{B4202950-7BF5-4FD1-A475-8DD11E455260}" srcOrd="1" destOrd="0" presId="urn:microsoft.com/office/officeart/2008/layout/LinedList"/>
    <dgm:cxn modelId="{6D2A4C99-A8E9-4F83-905B-0A2D8645D38B}" type="presParOf" srcId="{B4202950-7BF5-4FD1-A475-8DD11E455260}" destId="{248AB4CF-89E4-4D4C-BE9D-7429CB4B01EA}" srcOrd="0" destOrd="0" presId="urn:microsoft.com/office/officeart/2008/layout/LinedList"/>
    <dgm:cxn modelId="{EA0C32C6-7ACE-4A27-9949-4B7A37C6AEA0}" type="presParOf" srcId="{B4202950-7BF5-4FD1-A475-8DD11E455260}" destId="{EBD3B5C3-45F2-466E-B6C8-990D6F73123A}" srcOrd="1" destOrd="0" presId="urn:microsoft.com/office/officeart/2008/layout/LinedList"/>
    <dgm:cxn modelId="{FED16E2A-E6A7-4FCF-A401-8B76A7FCB5AA}" type="presParOf" srcId="{AA1D71AA-40E2-4B96-BC45-72DB4AD2F55B}" destId="{1085D6E7-5633-44A5-984E-4AAEA335B4E6}" srcOrd="2" destOrd="0" presId="urn:microsoft.com/office/officeart/2008/layout/LinedList"/>
    <dgm:cxn modelId="{25B540B0-FCF4-4B1C-B5D0-5FB5ADEAD67B}" type="presParOf" srcId="{AA1D71AA-40E2-4B96-BC45-72DB4AD2F55B}" destId="{CDAE9B90-2D14-4396-9425-2E573D6C06F0}" srcOrd="3" destOrd="0" presId="urn:microsoft.com/office/officeart/2008/layout/LinedList"/>
    <dgm:cxn modelId="{3D553D5B-6852-4652-8801-8B3BA6701852}" type="presParOf" srcId="{CDAE9B90-2D14-4396-9425-2E573D6C06F0}" destId="{28379A58-B5E8-4893-87F0-7E61EBFBCC0C}" srcOrd="0" destOrd="0" presId="urn:microsoft.com/office/officeart/2008/layout/LinedList"/>
    <dgm:cxn modelId="{CF4D1837-7BB1-4DC0-B390-CE4FBC7042C8}" type="presParOf" srcId="{CDAE9B90-2D14-4396-9425-2E573D6C06F0}" destId="{9B5D6F1B-14A5-4157-B9CB-751E01F3FAEC}" srcOrd="1" destOrd="0" presId="urn:microsoft.com/office/officeart/2008/layout/LinedList"/>
    <dgm:cxn modelId="{98B0D5FE-741A-45EB-AB0E-E09FC45B3653}" type="presParOf" srcId="{AA1D71AA-40E2-4B96-BC45-72DB4AD2F55B}" destId="{AD36DB24-6EC5-4D7C-9FAA-D5982E5C7E9C}" srcOrd="4" destOrd="0" presId="urn:microsoft.com/office/officeart/2008/layout/LinedList"/>
    <dgm:cxn modelId="{43D40BBA-AD1E-4B00-97EA-AE4B557D2A99}" type="presParOf" srcId="{AA1D71AA-40E2-4B96-BC45-72DB4AD2F55B}" destId="{BB8C1750-3263-4D59-9351-7BC0E337D93C}" srcOrd="5" destOrd="0" presId="urn:microsoft.com/office/officeart/2008/layout/LinedList"/>
    <dgm:cxn modelId="{5361D3BF-7E60-4DB4-BBB7-EBC919F5C24D}" type="presParOf" srcId="{BB8C1750-3263-4D59-9351-7BC0E337D93C}" destId="{9923A1B8-3E8C-4A05-840A-9FAC2AAF8401}" srcOrd="0" destOrd="0" presId="urn:microsoft.com/office/officeart/2008/layout/LinedList"/>
    <dgm:cxn modelId="{A0EE4887-3F6C-4687-83F5-D73AC6E04734}" type="presParOf" srcId="{BB8C1750-3263-4D59-9351-7BC0E337D93C}" destId="{957ACAA0-7F61-4C5F-9086-1F37CA96C883}" srcOrd="1" destOrd="0" presId="urn:microsoft.com/office/officeart/2008/layout/LinedList"/>
    <dgm:cxn modelId="{528414CC-4C62-49C1-86DF-9837EA54D067}" type="presParOf" srcId="{AA1D71AA-40E2-4B96-BC45-72DB4AD2F55B}" destId="{CFB94D72-8C18-4F0A-874E-7C4AE234C082}" srcOrd="6" destOrd="0" presId="urn:microsoft.com/office/officeart/2008/layout/LinedList"/>
    <dgm:cxn modelId="{B272E4EA-3F50-4AC6-9010-2C84124669D8}" type="presParOf" srcId="{AA1D71AA-40E2-4B96-BC45-72DB4AD2F55B}" destId="{5EB91EF3-871F-429D-BD94-8B1D3F0E70A1}" srcOrd="7" destOrd="0" presId="urn:microsoft.com/office/officeart/2008/layout/LinedList"/>
    <dgm:cxn modelId="{73587514-6223-4341-9C11-82A1FC4CA9AD}" type="presParOf" srcId="{5EB91EF3-871F-429D-BD94-8B1D3F0E70A1}" destId="{29080B64-EC19-41C7-ADFA-EFDFBE337423}" srcOrd="0" destOrd="0" presId="urn:microsoft.com/office/officeart/2008/layout/LinedList"/>
    <dgm:cxn modelId="{09E1E710-972A-4E6A-8941-59A275376FDA}" type="presParOf" srcId="{5EB91EF3-871F-429D-BD94-8B1D3F0E70A1}" destId="{C6928567-032E-4403-803F-EEF9B17BED8B}"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AB50A09-EEFB-442F-9897-66CF5AA54E6B}"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C06F92E7-E53C-4B62-9C7D-555577BA8DEF}">
      <dgm:prSet/>
      <dgm:spPr/>
      <dgm:t>
        <a:bodyPr/>
        <a:lstStyle/>
        <a:p>
          <a:pPr>
            <a:lnSpc>
              <a:spcPct val="100000"/>
            </a:lnSpc>
          </a:pPr>
          <a:r>
            <a:rPr lang="en-GB" dirty="0"/>
            <a:t>Collaboration is key</a:t>
          </a:r>
          <a:endParaRPr lang="en-US" dirty="0"/>
        </a:p>
      </dgm:t>
    </dgm:pt>
    <dgm:pt modelId="{A0C6FF9C-DCD2-443F-860C-042371F4D2F1}" type="parTrans" cxnId="{CAFBC00C-ADA7-410C-B490-585F3C5F9DAE}">
      <dgm:prSet/>
      <dgm:spPr/>
      <dgm:t>
        <a:bodyPr/>
        <a:lstStyle/>
        <a:p>
          <a:endParaRPr lang="en-US"/>
        </a:p>
      </dgm:t>
    </dgm:pt>
    <dgm:pt modelId="{C632F2C9-EC44-49A6-B2D3-A4A8E8F7E194}" type="sibTrans" cxnId="{CAFBC00C-ADA7-410C-B490-585F3C5F9DAE}">
      <dgm:prSet/>
      <dgm:spPr/>
      <dgm:t>
        <a:bodyPr/>
        <a:lstStyle/>
        <a:p>
          <a:endParaRPr lang="en-US"/>
        </a:p>
      </dgm:t>
    </dgm:pt>
    <dgm:pt modelId="{101BF199-0F2E-4201-B5BE-ED76EFA57B30}">
      <dgm:prSet/>
      <dgm:spPr/>
      <dgm:t>
        <a:bodyPr/>
        <a:lstStyle/>
        <a:p>
          <a:pPr>
            <a:lnSpc>
              <a:spcPct val="100000"/>
            </a:lnSpc>
          </a:pPr>
          <a:r>
            <a:rPr lang="en-US" dirty="0"/>
            <a:t>Knowledge continues to evolve</a:t>
          </a:r>
        </a:p>
      </dgm:t>
    </dgm:pt>
    <dgm:pt modelId="{FD6C7C50-933A-416D-9F23-511D0AB526DE}" type="parTrans" cxnId="{95637155-4BC3-4DC9-B1D1-F8CB7E19F72B}">
      <dgm:prSet/>
      <dgm:spPr/>
      <dgm:t>
        <a:bodyPr/>
        <a:lstStyle/>
        <a:p>
          <a:endParaRPr lang="en-US"/>
        </a:p>
      </dgm:t>
    </dgm:pt>
    <dgm:pt modelId="{B3F9C887-06F4-4237-8DC5-FD142BFA8E41}" type="sibTrans" cxnId="{95637155-4BC3-4DC9-B1D1-F8CB7E19F72B}">
      <dgm:prSet/>
      <dgm:spPr/>
      <dgm:t>
        <a:bodyPr/>
        <a:lstStyle/>
        <a:p>
          <a:endParaRPr lang="en-US"/>
        </a:p>
      </dgm:t>
    </dgm:pt>
    <dgm:pt modelId="{1AEB112D-2300-4280-85ED-81ACCF7511CA}">
      <dgm:prSet/>
      <dgm:spPr/>
      <dgm:t>
        <a:bodyPr/>
        <a:lstStyle/>
        <a:p>
          <a:pPr>
            <a:lnSpc>
              <a:spcPct val="100000"/>
            </a:lnSpc>
          </a:pPr>
          <a:r>
            <a:rPr lang="en-GB" dirty="0"/>
            <a:t>Good Science Communication is crucial</a:t>
          </a:r>
          <a:endParaRPr lang="en-US" dirty="0"/>
        </a:p>
      </dgm:t>
    </dgm:pt>
    <dgm:pt modelId="{627199D8-4F42-4636-84D9-D32D25AEE2BB}" type="parTrans" cxnId="{D45E86B2-32A0-4CEF-AE3F-EF72256254D2}">
      <dgm:prSet/>
      <dgm:spPr/>
      <dgm:t>
        <a:bodyPr/>
        <a:lstStyle/>
        <a:p>
          <a:endParaRPr lang="en-US"/>
        </a:p>
      </dgm:t>
    </dgm:pt>
    <dgm:pt modelId="{B1B5C2B5-B831-48AD-827D-490DFDB183FE}" type="sibTrans" cxnId="{D45E86B2-32A0-4CEF-AE3F-EF72256254D2}">
      <dgm:prSet/>
      <dgm:spPr/>
      <dgm:t>
        <a:bodyPr/>
        <a:lstStyle/>
        <a:p>
          <a:endParaRPr lang="en-US"/>
        </a:p>
      </dgm:t>
    </dgm:pt>
    <dgm:pt modelId="{2F5C4106-B110-4F70-AD40-ADC62F521807}">
      <dgm:prSet/>
      <dgm:spPr/>
      <dgm:t>
        <a:bodyPr/>
        <a:lstStyle/>
        <a:p>
          <a:pPr>
            <a:lnSpc>
              <a:spcPct val="100000"/>
            </a:lnSpc>
          </a:pPr>
          <a:r>
            <a:rPr lang="en-GB" dirty="0"/>
            <a:t>“Fit and fabric” are critical parameters </a:t>
          </a:r>
          <a:endParaRPr lang="en-US" dirty="0"/>
        </a:p>
      </dgm:t>
    </dgm:pt>
    <dgm:pt modelId="{6FB0680B-3AB9-4042-ADD9-513F9C5D1151}" type="parTrans" cxnId="{65AB0879-E311-483A-8A16-8240033B15B3}">
      <dgm:prSet/>
      <dgm:spPr/>
      <dgm:t>
        <a:bodyPr/>
        <a:lstStyle/>
        <a:p>
          <a:endParaRPr lang="en-US"/>
        </a:p>
      </dgm:t>
    </dgm:pt>
    <dgm:pt modelId="{890B4491-F469-40AF-BBAA-FD2FF4FAB37D}" type="sibTrans" cxnId="{65AB0879-E311-483A-8A16-8240033B15B3}">
      <dgm:prSet/>
      <dgm:spPr/>
      <dgm:t>
        <a:bodyPr/>
        <a:lstStyle/>
        <a:p>
          <a:endParaRPr lang="en-US"/>
        </a:p>
      </dgm:t>
    </dgm:pt>
    <dgm:pt modelId="{8FA9A96A-01D1-43A5-A42E-9D7D324A17FC}">
      <dgm:prSet/>
      <dgm:spPr/>
      <dgm:t>
        <a:bodyPr/>
        <a:lstStyle/>
        <a:p>
          <a:pPr>
            <a:lnSpc>
              <a:spcPct val="100000"/>
            </a:lnSpc>
          </a:pPr>
          <a:r>
            <a:rPr lang="en-GB" dirty="0"/>
            <a:t>WEAR A MASK!</a:t>
          </a:r>
          <a:endParaRPr lang="en-US" dirty="0"/>
        </a:p>
      </dgm:t>
    </dgm:pt>
    <dgm:pt modelId="{9F8947A8-9A5A-4442-95B9-08A0D12F80EF}" type="parTrans" cxnId="{FD4CEBA2-F061-496C-90AC-4AAD5B5DF4EA}">
      <dgm:prSet/>
      <dgm:spPr/>
      <dgm:t>
        <a:bodyPr/>
        <a:lstStyle/>
        <a:p>
          <a:endParaRPr lang="en-US"/>
        </a:p>
      </dgm:t>
    </dgm:pt>
    <dgm:pt modelId="{731DD6DB-E53F-44AE-970F-B50F414CBC6C}" type="sibTrans" cxnId="{FD4CEBA2-F061-496C-90AC-4AAD5B5DF4EA}">
      <dgm:prSet/>
      <dgm:spPr/>
      <dgm:t>
        <a:bodyPr/>
        <a:lstStyle/>
        <a:p>
          <a:endParaRPr lang="en-US"/>
        </a:p>
      </dgm:t>
    </dgm:pt>
    <dgm:pt modelId="{198C5F32-98B2-436D-B2BB-0F4BF4312CDD}" type="pres">
      <dgm:prSet presAssocID="{8AB50A09-EEFB-442F-9897-66CF5AA54E6B}" presName="root" presStyleCnt="0">
        <dgm:presLayoutVars>
          <dgm:dir/>
          <dgm:resizeHandles val="exact"/>
        </dgm:presLayoutVars>
      </dgm:prSet>
      <dgm:spPr/>
    </dgm:pt>
    <dgm:pt modelId="{CE7D38DF-6F08-42F9-869B-F64A8421CFFA}" type="pres">
      <dgm:prSet presAssocID="{C06F92E7-E53C-4B62-9C7D-555577BA8DEF}" presName="compNode" presStyleCnt="0"/>
      <dgm:spPr/>
    </dgm:pt>
    <dgm:pt modelId="{CEFE9D80-DDEA-41D2-8BDF-494EB72E3824}" type="pres">
      <dgm:prSet presAssocID="{C06F92E7-E53C-4B62-9C7D-555577BA8DEF}" presName="bgRect" presStyleLbl="bgShp" presStyleIdx="0" presStyleCnt="5"/>
      <dgm:spPr/>
    </dgm:pt>
    <dgm:pt modelId="{A7E151F5-F67D-434A-B9C2-3D1A462953DB}" type="pres">
      <dgm:prSet presAssocID="{C06F92E7-E53C-4B62-9C7D-555577BA8DEF}"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lassroom"/>
        </a:ext>
      </dgm:extLst>
    </dgm:pt>
    <dgm:pt modelId="{94DE5143-D2FB-4E81-912A-32E96F7295C1}" type="pres">
      <dgm:prSet presAssocID="{C06F92E7-E53C-4B62-9C7D-555577BA8DEF}" presName="spaceRect" presStyleCnt="0"/>
      <dgm:spPr/>
    </dgm:pt>
    <dgm:pt modelId="{050739EE-3866-4BC9-8158-030C0FDAFBAF}" type="pres">
      <dgm:prSet presAssocID="{C06F92E7-E53C-4B62-9C7D-555577BA8DEF}" presName="parTx" presStyleLbl="revTx" presStyleIdx="0" presStyleCnt="5">
        <dgm:presLayoutVars>
          <dgm:chMax val="0"/>
          <dgm:chPref val="0"/>
        </dgm:presLayoutVars>
      </dgm:prSet>
      <dgm:spPr/>
    </dgm:pt>
    <dgm:pt modelId="{7357E930-F9CF-4599-944F-9DE9659CBB9A}" type="pres">
      <dgm:prSet presAssocID="{C632F2C9-EC44-49A6-B2D3-A4A8E8F7E194}" presName="sibTrans" presStyleCnt="0"/>
      <dgm:spPr/>
    </dgm:pt>
    <dgm:pt modelId="{13091EEB-A7D5-41F4-979F-84A625CD88F4}" type="pres">
      <dgm:prSet presAssocID="{101BF199-0F2E-4201-B5BE-ED76EFA57B30}" presName="compNode" presStyleCnt="0"/>
      <dgm:spPr/>
    </dgm:pt>
    <dgm:pt modelId="{464E1C00-B817-45EE-9017-F4573BC35D41}" type="pres">
      <dgm:prSet presAssocID="{101BF199-0F2E-4201-B5BE-ED76EFA57B30}" presName="bgRect" presStyleLbl="bgShp" presStyleIdx="1" presStyleCnt="5"/>
      <dgm:spPr/>
    </dgm:pt>
    <dgm:pt modelId="{2E568E21-0A4C-40CB-98F1-23F1D18361FC}" type="pres">
      <dgm:prSet presAssocID="{101BF199-0F2E-4201-B5BE-ED76EFA57B30}"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ooks"/>
        </a:ext>
      </dgm:extLst>
    </dgm:pt>
    <dgm:pt modelId="{C2E304CD-4591-4165-A3B5-E0FBFE07EA0C}" type="pres">
      <dgm:prSet presAssocID="{101BF199-0F2E-4201-B5BE-ED76EFA57B30}" presName="spaceRect" presStyleCnt="0"/>
      <dgm:spPr/>
    </dgm:pt>
    <dgm:pt modelId="{834AFC39-55F7-4DC2-9C0D-119E9CFFDE2A}" type="pres">
      <dgm:prSet presAssocID="{101BF199-0F2E-4201-B5BE-ED76EFA57B30}" presName="parTx" presStyleLbl="revTx" presStyleIdx="1" presStyleCnt="5">
        <dgm:presLayoutVars>
          <dgm:chMax val="0"/>
          <dgm:chPref val="0"/>
        </dgm:presLayoutVars>
      </dgm:prSet>
      <dgm:spPr/>
    </dgm:pt>
    <dgm:pt modelId="{D6F1699E-38AC-496B-830E-FAA77B70B2C7}" type="pres">
      <dgm:prSet presAssocID="{B3F9C887-06F4-4237-8DC5-FD142BFA8E41}" presName="sibTrans" presStyleCnt="0"/>
      <dgm:spPr/>
    </dgm:pt>
    <dgm:pt modelId="{44D59F61-6DD9-4B7E-B019-45DEBF1F425F}" type="pres">
      <dgm:prSet presAssocID="{1AEB112D-2300-4280-85ED-81ACCF7511CA}" presName="compNode" presStyleCnt="0"/>
      <dgm:spPr/>
    </dgm:pt>
    <dgm:pt modelId="{5900CA27-68F4-4E96-AFC5-57005D200272}" type="pres">
      <dgm:prSet presAssocID="{1AEB112D-2300-4280-85ED-81ACCF7511CA}" presName="bgRect" presStyleLbl="bgShp" presStyleIdx="2" presStyleCnt="5"/>
      <dgm:spPr/>
    </dgm:pt>
    <dgm:pt modelId="{F57E80DC-7032-4C12-98EC-01CDB4DC5E91}" type="pres">
      <dgm:prSet presAssocID="{1AEB112D-2300-4280-85ED-81ACCF7511CA}"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Welder"/>
        </a:ext>
      </dgm:extLst>
    </dgm:pt>
    <dgm:pt modelId="{33CA5403-9CF8-4678-8F79-29103D209EF2}" type="pres">
      <dgm:prSet presAssocID="{1AEB112D-2300-4280-85ED-81ACCF7511CA}" presName="spaceRect" presStyleCnt="0"/>
      <dgm:spPr/>
    </dgm:pt>
    <dgm:pt modelId="{F4CF0C71-2F6D-4C70-A825-10A4EE8658CF}" type="pres">
      <dgm:prSet presAssocID="{1AEB112D-2300-4280-85ED-81ACCF7511CA}" presName="parTx" presStyleLbl="revTx" presStyleIdx="2" presStyleCnt="5">
        <dgm:presLayoutVars>
          <dgm:chMax val="0"/>
          <dgm:chPref val="0"/>
        </dgm:presLayoutVars>
      </dgm:prSet>
      <dgm:spPr/>
    </dgm:pt>
    <dgm:pt modelId="{F0DDEBE8-7CED-4A39-934B-2A371CF2E500}" type="pres">
      <dgm:prSet presAssocID="{B1B5C2B5-B831-48AD-827D-490DFDB183FE}" presName="sibTrans" presStyleCnt="0"/>
      <dgm:spPr/>
    </dgm:pt>
    <dgm:pt modelId="{05AF56BC-FB73-40C5-B805-7DB194545271}" type="pres">
      <dgm:prSet presAssocID="{2F5C4106-B110-4F70-AD40-ADC62F521807}" presName="compNode" presStyleCnt="0"/>
      <dgm:spPr/>
    </dgm:pt>
    <dgm:pt modelId="{512D91D8-5B67-4448-BBE4-B77151D108FA}" type="pres">
      <dgm:prSet presAssocID="{2F5C4106-B110-4F70-AD40-ADC62F521807}" presName="bgRect" presStyleLbl="bgShp" presStyleIdx="3" presStyleCnt="5"/>
      <dgm:spPr/>
    </dgm:pt>
    <dgm:pt modelId="{D670B3D3-C2A6-44A6-BF5F-1E8A48ABF122}" type="pres">
      <dgm:prSet presAssocID="{2F5C4106-B110-4F70-AD40-ADC62F521807}"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ity"/>
        </a:ext>
      </dgm:extLst>
    </dgm:pt>
    <dgm:pt modelId="{D6A3B9DB-5850-4160-B777-5F68916280C5}" type="pres">
      <dgm:prSet presAssocID="{2F5C4106-B110-4F70-AD40-ADC62F521807}" presName="spaceRect" presStyleCnt="0"/>
      <dgm:spPr/>
    </dgm:pt>
    <dgm:pt modelId="{77B6646B-3F19-4847-8143-0B56CB0FB7C6}" type="pres">
      <dgm:prSet presAssocID="{2F5C4106-B110-4F70-AD40-ADC62F521807}" presName="parTx" presStyleLbl="revTx" presStyleIdx="3" presStyleCnt="5">
        <dgm:presLayoutVars>
          <dgm:chMax val="0"/>
          <dgm:chPref val="0"/>
        </dgm:presLayoutVars>
      </dgm:prSet>
      <dgm:spPr/>
    </dgm:pt>
    <dgm:pt modelId="{3113A9BF-8343-4CE8-8231-7455B6909B1C}" type="pres">
      <dgm:prSet presAssocID="{890B4491-F469-40AF-BBAA-FD2FF4FAB37D}" presName="sibTrans" presStyleCnt="0"/>
      <dgm:spPr/>
    </dgm:pt>
    <dgm:pt modelId="{46D0A3B9-A4CC-4849-8C30-59239502C727}" type="pres">
      <dgm:prSet presAssocID="{8FA9A96A-01D1-43A5-A42E-9D7D324A17FC}" presName="compNode" presStyleCnt="0"/>
      <dgm:spPr/>
    </dgm:pt>
    <dgm:pt modelId="{2D3B6B46-2C62-4065-BFEA-E3CB66AF295A}" type="pres">
      <dgm:prSet presAssocID="{8FA9A96A-01D1-43A5-A42E-9D7D324A17FC}" presName="bgRect" presStyleLbl="bgShp" presStyleIdx="4" presStyleCnt="5"/>
      <dgm:spPr/>
    </dgm:pt>
    <dgm:pt modelId="{8F326773-6767-43BB-B7A2-1F9DC975DDC8}" type="pres">
      <dgm:prSet presAssocID="{8FA9A96A-01D1-43A5-A42E-9D7D324A17FC}"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Astronaut"/>
        </a:ext>
      </dgm:extLst>
    </dgm:pt>
    <dgm:pt modelId="{B335A15B-74C5-410F-A261-A237F9814ACB}" type="pres">
      <dgm:prSet presAssocID="{8FA9A96A-01D1-43A5-A42E-9D7D324A17FC}" presName="spaceRect" presStyleCnt="0"/>
      <dgm:spPr/>
    </dgm:pt>
    <dgm:pt modelId="{3661742F-AC08-4F69-AEE5-81B3B618C942}" type="pres">
      <dgm:prSet presAssocID="{8FA9A96A-01D1-43A5-A42E-9D7D324A17FC}" presName="parTx" presStyleLbl="revTx" presStyleIdx="4" presStyleCnt="5">
        <dgm:presLayoutVars>
          <dgm:chMax val="0"/>
          <dgm:chPref val="0"/>
        </dgm:presLayoutVars>
      </dgm:prSet>
      <dgm:spPr/>
    </dgm:pt>
  </dgm:ptLst>
  <dgm:cxnLst>
    <dgm:cxn modelId="{CAFBC00C-ADA7-410C-B490-585F3C5F9DAE}" srcId="{8AB50A09-EEFB-442F-9897-66CF5AA54E6B}" destId="{C06F92E7-E53C-4B62-9C7D-555577BA8DEF}" srcOrd="0" destOrd="0" parTransId="{A0C6FF9C-DCD2-443F-860C-042371F4D2F1}" sibTransId="{C632F2C9-EC44-49A6-B2D3-A4A8E8F7E194}"/>
    <dgm:cxn modelId="{95637155-4BC3-4DC9-B1D1-F8CB7E19F72B}" srcId="{8AB50A09-EEFB-442F-9897-66CF5AA54E6B}" destId="{101BF199-0F2E-4201-B5BE-ED76EFA57B30}" srcOrd="1" destOrd="0" parTransId="{FD6C7C50-933A-416D-9F23-511D0AB526DE}" sibTransId="{B3F9C887-06F4-4237-8DC5-FD142BFA8E41}"/>
    <dgm:cxn modelId="{1532AD56-5F28-442A-B34A-06CDA360D4B0}" type="presOf" srcId="{8AB50A09-EEFB-442F-9897-66CF5AA54E6B}" destId="{198C5F32-98B2-436D-B2BB-0F4BF4312CDD}" srcOrd="0" destOrd="0" presId="urn:microsoft.com/office/officeart/2018/2/layout/IconVerticalSolidList"/>
    <dgm:cxn modelId="{65AB0879-E311-483A-8A16-8240033B15B3}" srcId="{8AB50A09-EEFB-442F-9897-66CF5AA54E6B}" destId="{2F5C4106-B110-4F70-AD40-ADC62F521807}" srcOrd="3" destOrd="0" parTransId="{6FB0680B-3AB9-4042-ADD9-513F9C5D1151}" sibTransId="{890B4491-F469-40AF-BBAA-FD2FF4FAB37D}"/>
    <dgm:cxn modelId="{FDF0BD5A-AB4F-4E06-883C-156EBC115328}" type="presOf" srcId="{101BF199-0F2E-4201-B5BE-ED76EFA57B30}" destId="{834AFC39-55F7-4DC2-9C0D-119E9CFFDE2A}" srcOrd="0" destOrd="0" presId="urn:microsoft.com/office/officeart/2018/2/layout/IconVerticalSolidList"/>
    <dgm:cxn modelId="{2229B27E-9D9B-4A54-ABEF-EA72D57973F6}" type="presOf" srcId="{1AEB112D-2300-4280-85ED-81ACCF7511CA}" destId="{F4CF0C71-2F6D-4C70-A825-10A4EE8658CF}" srcOrd="0" destOrd="0" presId="urn:microsoft.com/office/officeart/2018/2/layout/IconVerticalSolidList"/>
    <dgm:cxn modelId="{FD4CEBA2-F061-496C-90AC-4AAD5B5DF4EA}" srcId="{8AB50A09-EEFB-442F-9897-66CF5AA54E6B}" destId="{8FA9A96A-01D1-43A5-A42E-9D7D324A17FC}" srcOrd="4" destOrd="0" parTransId="{9F8947A8-9A5A-4442-95B9-08A0D12F80EF}" sibTransId="{731DD6DB-E53F-44AE-970F-B50F414CBC6C}"/>
    <dgm:cxn modelId="{D45E86B2-32A0-4CEF-AE3F-EF72256254D2}" srcId="{8AB50A09-EEFB-442F-9897-66CF5AA54E6B}" destId="{1AEB112D-2300-4280-85ED-81ACCF7511CA}" srcOrd="2" destOrd="0" parTransId="{627199D8-4F42-4636-84D9-D32D25AEE2BB}" sibTransId="{B1B5C2B5-B831-48AD-827D-490DFDB183FE}"/>
    <dgm:cxn modelId="{80FE13B5-F20D-4E0E-B86C-60EE49D55FE0}" type="presOf" srcId="{8FA9A96A-01D1-43A5-A42E-9D7D324A17FC}" destId="{3661742F-AC08-4F69-AEE5-81B3B618C942}" srcOrd="0" destOrd="0" presId="urn:microsoft.com/office/officeart/2018/2/layout/IconVerticalSolidList"/>
    <dgm:cxn modelId="{7AF0A9B8-975D-4DF8-AC3A-D501CC92E585}" type="presOf" srcId="{2F5C4106-B110-4F70-AD40-ADC62F521807}" destId="{77B6646B-3F19-4847-8143-0B56CB0FB7C6}" srcOrd="0" destOrd="0" presId="urn:microsoft.com/office/officeart/2018/2/layout/IconVerticalSolidList"/>
    <dgm:cxn modelId="{637102EB-B660-485D-9758-DDF9B1C69A1B}" type="presOf" srcId="{C06F92E7-E53C-4B62-9C7D-555577BA8DEF}" destId="{050739EE-3866-4BC9-8158-030C0FDAFBAF}" srcOrd="0" destOrd="0" presId="urn:microsoft.com/office/officeart/2018/2/layout/IconVerticalSolidList"/>
    <dgm:cxn modelId="{09FCB1E6-3962-4AEA-A446-19F83C1B9E59}" type="presParOf" srcId="{198C5F32-98B2-436D-B2BB-0F4BF4312CDD}" destId="{CE7D38DF-6F08-42F9-869B-F64A8421CFFA}" srcOrd="0" destOrd="0" presId="urn:microsoft.com/office/officeart/2018/2/layout/IconVerticalSolidList"/>
    <dgm:cxn modelId="{F17396D4-F2C1-4DD2-9721-AF69475BFCE8}" type="presParOf" srcId="{CE7D38DF-6F08-42F9-869B-F64A8421CFFA}" destId="{CEFE9D80-DDEA-41D2-8BDF-494EB72E3824}" srcOrd="0" destOrd="0" presId="urn:microsoft.com/office/officeart/2018/2/layout/IconVerticalSolidList"/>
    <dgm:cxn modelId="{D46ABFF8-84FF-48AF-B283-3F46FF7B43DF}" type="presParOf" srcId="{CE7D38DF-6F08-42F9-869B-F64A8421CFFA}" destId="{A7E151F5-F67D-434A-B9C2-3D1A462953DB}" srcOrd="1" destOrd="0" presId="urn:microsoft.com/office/officeart/2018/2/layout/IconVerticalSolidList"/>
    <dgm:cxn modelId="{12DC4752-1135-424D-8EA5-5CED4A9E220A}" type="presParOf" srcId="{CE7D38DF-6F08-42F9-869B-F64A8421CFFA}" destId="{94DE5143-D2FB-4E81-912A-32E96F7295C1}" srcOrd="2" destOrd="0" presId="urn:microsoft.com/office/officeart/2018/2/layout/IconVerticalSolidList"/>
    <dgm:cxn modelId="{1CF417BC-BC40-4EF8-8CBF-A6FE3738CE45}" type="presParOf" srcId="{CE7D38DF-6F08-42F9-869B-F64A8421CFFA}" destId="{050739EE-3866-4BC9-8158-030C0FDAFBAF}" srcOrd="3" destOrd="0" presId="urn:microsoft.com/office/officeart/2018/2/layout/IconVerticalSolidList"/>
    <dgm:cxn modelId="{10CB1C71-09FD-4AB3-9AFD-03D6D3DD1875}" type="presParOf" srcId="{198C5F32-98B2-436D-B2BB-0F4BF4312CDD}" destId="{7357E930-F9CF-4599-944F-9DE9659CBB9A}" srcOrd="1" destOrd="0" presId="urn:microsoft.com/office/officeart/2018/2/layout/IconVerticalSolidList"/>
    <dgm:cxn modelId="{31908703-B391-46EA-BF2A-487B842DFE4B}" type="presParOf" srcId="{198C5F32-98B2-436D-B2BB-0F4BF4312CDD}" destId="{13091EEB-A7D5-41F4-979F-84A625CD88F4}" srcOrd="2" destOrd="0" presId="urn:microsoft.com/office/officeart/2018/2/layout/IconVerticalSolidList"/>
    <dgm:cxn modelId="{74FB9EB4-09A0-423D-9398-3FA3419FD494}" type="presParOf" srcId="{13091EEB-A7D5-41F4-979F-84A625CD88F4}" destId="{464E1C00-B817-45EE-9017-F4573BC35D41}" srcOrd="0" destOrd="0" presId="urn:microsoft.com/office/officeart/2018/2/layout/IconVerticalSolidList"/>
    <dgm:cxn modelId="{038DDE75-4159-4B31-A846-DDA7E01B30B5}" type="presParOf" srcId="{13091EEB-A7D5-41F4-979F-84A625CD88F4}" destId="{2E568E21-0A4C-40CB-98F1-23F1D18361FC}" srcOrd="1" destOrd="0" presId="urn:microsoft.com/office/officeart/2018/2/layout/IconVerticalSolidList"/>
    <dgm:cxn modelId="{D9C4CF37-0B44-4290-9747-E87DF221AD2D}" type="presParOf" srcId="{13091EEB-A7D5-41F4-979F-84A625CD88F4}" destId="{C2E304CD-4591-4165-A3B5-E0FBFE07EA0C}" srcOrd="2" destOrd="0" presId="urn:microsoft.com/office/officeart/2018/2/layout/IconVerticalSolidList"/>
    <dgm:cxn modelId="{D5F02BE4-7DE7-49D7-AB98-190F50AC903B}" type="presParOf" srcId="{13091EEB-A7D5-41F4-979F-84A625CD88F4}" destId="{834AFC39-55F7-4DC2-9C0D-119E9CFFDE2A}" srcOrd="3" destOrd="0" presId="urn:microsoft.com/office/officeart/2018/2/layout/IconVerticalSolidList"/>
    <dgm:cxn modelId="{12E511C8-E878-4A38-85BF-A3659EFF8A2D}" type="presParOf" srcId="{198C5F32-98B2-436D-B2BB-0F4BF4312CDD}" destId="{D6F1699E-38AC-496B-830E-FAA77B70B2C7}" srcOrd="3" destOrd="0" presId="urn:microsoft.com/office/officeart/2018/2/layout/IconVerticalSolidList"/>
    <dgm:cxn modelId="{28BE3FDC-6AC1-40DC-952B-3545B43FDCA3}" type="presParOf" srcId="{198C5F32-98B2-436D-B2BB-0F4BF4312CDD}" destId="{44D59F61-6DD9-4B7E-B019-45DEBF1F425F}" srcOrd="4" destOrd="0" presId="urn:microsoft.com/office/officeart/2018/2/layout/IconVerticalSolidList"/>
    <dgm:cxn modelId="{4776FACD-35A2-4866-B665-4072F4FD078B}" type="presParOf" srcId="{44D59F61-6DD9-4B7E-B019-45DEBF1F425F}" destId="{5900CA27-68F4-4E96-AFC5-57005D200272}" srcOrd="0" destOrd="0" presId="urn:microsoft.com/office/officeart/2018/2/layout/IconVerticalSolidList"/>
    <dgm:cxn modelId="{B4E2B402-24C8-4121-AF39-743A8152D16B}" type="presParOf" srcId="{44D59F61-6DD9-4B7E-B019-45DEBF1F425F}" destId="{F57E80DC-7032-4C12-98EC-01CDB4DC5E91}" srcOrd="1" destOrd="0" presId="urn:microsoft.com/office/officeart/2018/2/layout/IconVerticalSolidList"/>
    <dgm:cxn modelId="{37B4E03A-B89E-4D9A-B587-EE6AA20FB961}" type="presParOf" srcId="{44D59F61-6DD9-4B7E-B019-45DEBF1F425F}" destId="{33CA5403-9CF8-4678-8F79-29103D209EF2}" srcOrd="2" destOrd="0" presId="urn:microsoft.com/office/officeart/2018/2/layout/IconVerticalSolidList"/>
    <dgm:cxn modelId="{C6E7A050-B2BE-43DC-9720-CA633201900D}" type="presParOf" srcId="{44D59F61-6DD9-4B7E-B019-45DEBF1F425F}" destId="{F4CF0C71-2F6D-4C70-A825-10A4EE8658CF}" srcOrd="3" destOrd="0" presId="urn:microsoft.com/office/officeart/2018/2/layout/IconVerticalSolidList"/>
    <dgm:cxn modelId="{D2B1A9BA-666C-4797-9EF9-E15272B4CAE7}" type="presParOf" srcId="{198C5F32-98B2-436D-B2BB-0F4BF4312CDD}" destId="{F0DDEBE8-7CED-4A39-934B-2A371CF2E500}" srcOrd="5" destOrd="0" presId="urn:microsoft.com/office/officeart/2018/2/layout/IconVerticalSolidList"/>
    <dgm:cxn modelId="{4B50B15C-8A1C-4FE5-AF90-8EC6CEBE6AD6}" type="presParOf" srcId="{198C5F32-98B2-436D-B2BB-0F4BF4312CDD}" destId="{05AF56BC-FB73-40C5-B805-7DB194545271}" srcOrd="6" destOrd="0" presId="urn:microsoft.com/office/officeart/2018/2/layout/IconVerticalSolidList"/>
    <dgm:cxn modelId="{13FAAD80-A5F0-433A-8641-E5FD825596F6}" type="presParOf" srcId="{05AF56BC-FB73-40C5-B805-7DB194545271}" destId="{512D91D8-5B67-4448-BBE4-B77151D108FA}" srcOrd="0" destOrd="0" presId="urn:microsoft.com/office/officeart/2018/2/layout/IconVerticalSolidList"/>
    <dgm:cxn modelId="{B654257B-6885-4979-B90B-82DA58386DEB}" type="presParOf" srcId="{05AF56BC-FB73-40C5-B805-7DB194545271}" destId="{D670B3D3-C2A6-44A6-BF5F-1E8A48ABF122}" srcOrd="1" destOrd="0" presId="urn:microsoft.com/office/officeart/2018/2/layout/IconVerticalSolidList"/>
    <dgm:cxn modelId="{A566DA82-44C1-43A3-8860-9D7C627F02B6}" type="presParOf" srcId="{05AF56BC-FB73-40C5-B805-7DB194545271}" destId="{D6A3B9DB-5850-4160-B777-5F68916280C5}" srcOrd="2" destOrd="0" presId="urn:microsoft.com/office/officeart/2018/2/layout/IconVerticalSolidList"/>
    <dgm:cxn modelId="{32975076-4166-4F82-976B-60FF0739976E}" type="presParOf" srcId="{05AF56BC-FB73-40C5-B805-7DB194545271}" destId="{77B6646B-3F19-4847-8143-0B56CB0FB7C6}" srcOrd="3" destOrd="0" presId="urn:microsoft.com/office/officeart/2018/2/layout/IconVerticalSolidList"/>
    <dgm:cxn modelId="{EA34C60A-0E2D-43E8-86B7-B390C2B36097}" type="presParOf" srcId="{198C5F32-98B2-436D-B2BB-0F4BF4312CDD}" destId="{3113A9BF-8343-4CE8-8231-7455B6909B1C}" srcOrd="7" destOrd="0" presId="urn:microsoft.com/office/officeart/2018/2/layout/IconVerticalSolidList"/>
    <dgm:cxn modelId="{C086E7D6-AE63-487D-A891-1B90F72A8F05}" type="presParOf" srcId="{198C5F32-98B2-436D-B2BB-0F4BF4312CDD}" destId="{46D0A3B9-A4CC-4849-8C30-59239502C727}" srcOrd="8" destOrd="0" presId="urn:microsoft.com/office/officeart/2018/2/layout/IconVerticalSolidList"/>
    <dgm:cxn modelId="{36DEDF2D-5E1B-44D5-AE72-75AA4497F0D2}" type="presParOf" srcId="{46D0A3B9-A4CC-4849-8C30-59239502C727}" destId="{2D3B6B46-2C62-4065-BFEA-E3CB66AF295A}" srcOrd="0" destOrd="0" presId="urn:microsoft.com/office/officeart/2018/2/layout/IconVerticalSolidList"/>
    <dgm:cxn modelId="{5BD53C68-FEE7-49CD-AE41-F0ADED687024}" type="presParOf" srcId="{46D0A3B9-A4CC-4849-8C30-59239502C727}" destId="{8F326773-6767-43BB-B7A2-1F9DC975DDC8}" srcOrd="1" destOrd="0" presId="urn:microsoft.com/office/officeart/2018/2/layout/IconVerticalSolidList"/>
    <dgm:cxn modelId="{9CF476FD-4EF8-4B94-8D87-B0BA98D1A1A9}" type="presParOf" srcId="{46D0A3B9-A4CC-4849-8C30-59239502C727}" destId="{B335A15B-74C5-410F-A261-A237F9814ACB}" srcOrd="2" destOrd="0" presId="urn:microsoft.com/office/officeart/2018/2/layout/IconVerticalSolidList"/>
    <dgm:cxn modelId="{E4816F04-98A8-41D6-B060-F260425412DE}" type="presParOf" srcId="{46D0A3B9-A4CC-4849-8C30-59239502C727}" destId="{3661742F-AC08-4F69-AEE5-81B3B618C942}"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70241A-C717-4375-9F94-DD956B7BC2B4}">
      <dsp:nvSpPr>
        <dsp:cNvPr id="0" name=""/>
        <dsp:cNvSpPr/>
      </dsp:nvSpPr>
      <dsp:spPr>
        <a:xfrm>
          <a:off x="0" y="0"/>
          <a:ext cx="6492875"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48AB4CF-89E4-4D4C-BE9D-7429CB4B01EA}">
      <dsp:nvSpPr>
        <dsp:cNvPr id="0" name=""/>
        <dsp:cNvSpPr/>
      </dsp:nvSpPr>
      <dsp:spPr>
        <a:xfrm>
          <a:off x="0" y="0"/>
          <a:ext cx="6492875" cy="12763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GB" sz="2000" b="1" kern="1200" dirty="0"/>
            <a:t>Multidisciplinary</a:t>
          </a:r>
        </a:p>
        <a:p>
          <a:pPr marL="0" lvl="0" indent="0" algn="l" defTabSz="889000">
            <a:lnSpc>
              <a:spcPct val="90000"/>
            </a:lnSpc>
            <a:spcBef>
              <a:spcPct val="0"/>
            </a:spcBef>
            <a:spcAft>
              <a:spcPct val="35000"/>
            </a:spcAft>
            <a:buNone/>
          </a:pPr>
          <a:r>
            <a:rPr lang="en-US" sz="1600" kern="1200" dirty="0"/>
            <a:t>Astrophysicists, Biologists, Business experts, Design Engineers, Photonic scientists, Social Scientists, Virologists</a:t>
          </a:r>
        </a:p>
      </dsp:txBody>
      <dsp:txXfrm>
        <a:off x="0" y="0"/>
        <a:ext cx="6492875" cy="1276350"/>
      </dsp:txXfrm>
    </dsp:sp>
    <dsp:sp modelId="{1085D6E7-5633-44A5-984E-4AAEA335B4E6}">
      <dsp:nvSpPr>
        <dsp:cNvPr id="0" name=""/>
        <dsp:cNvSpPr/>
      </dsp:nvSpPr>
      <dsp:spPr>
        <a:xfrm>
          <a:off x="0" y="1276350"/>
          <a:ext cx="6492875"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8379A58-B5E8-4893-87F0-7E61EBFBCC0C}">
      <dsp:nvSpPr>
        <dsp:cNvPr id="0" name=""/>
        <dsp:cNvSpPr/>
      </dsp:nvSpPr>
      <dsp:spPr>
        <a:xfrm>
          <a:off x="0" y="1276350"/>
          <a:ext cx="6492875" cy="12763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GB" sz="2000" b="1" kern="1200" dirty="0"/>
            <a:t>Ethos - Brainstorm</a:t>
          </a:r>
          <a:endParaRPr lang="en-US" sz="2000" kern="1200" dirty="0"/>
        </a:p>
      </dsp:txBody>
      <dsp:txXfrm>
        <a:off x="0" y="1276350"/>
        <a:ext cx="6492875" cy="1276350"/>
      </dsp:txXfrm>
    </dsp:sp>
    <dsp:sp modelId="{AD36DB24-6EC5-4D7C-9FAA-D5982E5C7E9C}">
      <dsp:nvSpPr>
        <dsp:cNvPr id="0" name=""/>
        <dsp:cNvSpPr/>
      </dsp:nvSpPr>
      <dsp:spPr>
        <a:xfrm>
          <a:off x="0" y="2552700"/>
          <a:ext cx="6492875"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923A1B8-3E8C-4A05-840A-9FAC2AAF8401}">
      <dsp:nvSpPr>
        <dsp:cNvPr id="0" name=""/>
        <dsp:cNvSpPr/>
      </dsp:nvSpPr>
      <dsp:spPr>
        <a:xfrm>
          <a:off x="0" y="2552700"/>
          <a:ext cx="6492875" cy="12763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1" kern="1200" dirty="0"/>
            <a:t>Disruptive Approach</a:t>
          </a:r>
        </a:p>
      </dsp:txBody>
      <dsp:txXfrm>
        <a:off x="0" y="2552700"/>
        <a:ext cx="6492875" cy="1276350"/>
      </dsp:txXfrm>
    </dsp:sp>
    <dsp:sp modelId="{CFB94D72-8C18-4F0A-874E-7C4AE234C082}">
      <dsp:nvSpPr>
        <dsp:cNvPr id="0" name=""/>
        <dsp:cNvSpPr/>
      </dsp:nvSpPr>
      <dsp:spPr>
        <a:xfrm>
          <a:off x="0" y="3829050"/>
          <a:ext cx="6492875"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9080B64-EC19-41C7-ADFA-EFDFBE337423}">
      <dsp:nvSpPr>
        <dsp:cNvPr id="0" name=""/>
        <dsp:cNvSpPr/>
      </dsp:nvSpPr>
      <dsp:spPr>
        <a:xfrm>
          <a:off x="0" y="3829050"/>
          <a:ext cx="6492875" cy="12763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GB" sz="2000" b="1" kern="1200" dirty="0"/>
            <a:t>Solutions Driven</a:t>
          </a:r>
          <a:endParaRPr lang="en-US" sz="2000" b="1" kern="1200" dirty="0"/>
        </a:p>
      </dsp:txBody>
      <dsp:txXfrm>
        <a:off x="0" y="3829050"/>
        <a:ext cx="6492875" cy="127635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FE9D80-DDEA-41D2-8BDF-494EB72E3824}">
      <dsp:nvSpPr>
        <dsp:cNvPr id="0" name=""/>
        <dsp:cNvSpPr/>
      </dsp:nvSpPr>
      <dsp:spPr>
        <a:xfrm>
          <a:off x="0" y="4597"/>
          <a:ext cx="6513603" cy="97937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7E151F5-F67D-434A-B9C2-3D1A462953DB}">
      <dsp:nvSpPr>
        <dsp:cNvPr id="0" name=""/>
        <dsp:cNvSpPr/>
      </dsp:nvSpPr>
      <dsp:spPr>
        <a:xfrm>
          <a:off x="296259" y="224956"/>
          <a:ext cx="538654" cy="53865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50739EE-3866-4BC9-8158-030C0FDAFBAF}">
      <dsp:nvSpPr>
        <dsp:cNvPr id="0" name=""/>
        <dsp:cNvSpPr/>
      </dsp:nvSpPr>
      <dsp:spPr>
        <a:xfrm>
          <a:off x="1131174" y="4597"/>
          <a:ext cx="5382429" cy="9793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650" tIns="103650" rIns="103650" bIns="103650" numCol="1" spcCol="1270" anchor="ctr" anchorCtr="0">
          <a:noAutofit/>
        </a:bodyPr>
        <a:lstStyle/>
        <a:p>
          <a:pPr marL="0" lvl="0" indent="0" algn="l" defTabSz="844550">
            <a:lnSpc>
              <a:spcPct val="100000"/>
            </a:lnSpc>
            <a:spcBef>
              <a:spcPct val="0"/>
            </a:spcBef>
            <a:spcAft>
              <a:spcPct val="35000"/>
            </a:spcAft>
            <a:buNone/>
          </a:pPr>
          <a:r>
            <a:rPr lang="en-GB" sz="1900" kern="1200" dirty="0"/>
            <a:t>Collaboration is key</a:t>
          </a:r>
          <a:endParaRPr lang="en-US" sz="1900" kern="1200" dirty="0"/>
        </a:p>
      </dsp:txBody>
      <dsp:txXfrm>
        <a:off x="1131174" y="4597"/>
        <a:ext cx="5382429" cy="979371"/>
      </dsp:txXfrm>
    </dsp:sp>
    <dsp:sp modelId="{464E1C00-B817-45EE-9017-F4573BC35D41}">
      <dsp:nvSpPr>
        <dsp:cNvPr id="0" name=""/>
        <dsp:cNvSpPr/>
      </dsp:nvSpPr>
      <dsp:spPr>
        <a:xfrm>
          <a:off x="0" y="1228812"/>
          <a:ext cx="6513603" cy="97937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E568E21-0A4C-40CB-98F1-23F1D18361FC}">
      <dsp:nvSpPr>
        <dsp:cNvPr id="0" name=""/>
        <dsp:cNvSpPr/>
      </dsp:nvSpPr>
      <dsp:spPr>
        <a:xfrm>
          <a:off x="296259" y="1449171"/>
          <a:ext cx="538654" cy="53865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34AFC39-55F7-4DC2-9C0D-119E9CFFDE2A}">
      <dsp:nvSpPr>
        <dsp:cNvPr id="0" name=""/>
        <dsp:cNvSpPr/>
      </dsp:nvSpPr>
      <dsp:spPr>
        <a:xfrm>
          <a:off x="1131174" y="1228812"/>
          <a:ext cx="5382429" cy="9793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650" tIns="103650" rIns="103650" bIns="103650" numCol="1" spcCol="1270" anchor="ctr" anchorCtr="0">
          <a:noAutofit/>
        </a:bodyPr>
        <a:lstStyle/>
        <a:p>
          <a:pPr marL="0" lvl="0" indent="0" algn="l" defTabSz="844550">
            <a:lnSpc>
              <a:spcPct val="100000"/>
            </a:lnSpc>
            <a:spcBef>
              <a:spcPct val="0"/>
            </a:spcBef>
            <a:spcAft>
              <a:spcPct val="35000"/>
            </a:spcAft>
            <a:buNone/>
          </a:pPr>
          <a:r>
            <a:rPr lang="en-US" sz="1900" kern="1200" dirty="0"/>
            <a:t>Knowledge continues to evolve</a:t>
          </a:r>
        </a:p>
      </dsp:txBody>
      <dsp:txXfrm>
        <a:off x="1131174" y="1228812"/>
        <a:ext cx="5382429" cy="979371"/>
      </dsp:txXfrm>
    </dsp:sp>
    <dsp:sp modelId="{5900CA27-68F4-4E96-AFC5-57005D200272}">
      <dsp:nvSpPr>
        <dsp:cNvPr id="0" name=""/>
        <dsp:cNvSpPr/>
      </dsp:nvSpPr>
      <dsp:spPr>
        <a:xfrm>
          <a:off x="0" y="2453027"/>
          <a:ext cx="6513603" cy="97937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57E80DC-7032-4C12-98EC-01CDB4DC5E91}">
      <dsp:nvSpPr>
        <dsp:cNvPr id="0" name=""/>
        <dsp:cNvSpPr/>
      </dsp:nvSpPr>
      <dsp:spPr>
        <a:xfrm>
          <a:off x="296259" y="2673385"/>
          <a:ext cx="538654" cy="53865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4CF0C71-2F6D-4C70-A825-10A4EE8658CF}">
      <dsp:nvSpPr>
        <dsp:cNvPr id="0" name=""/>
        <dsp:cNvSpPr/>
      </dsp:nvSpPr>
      <dsp:spPr>
        <a:xfrm>
          <a:off x="1131174" y="2453027"/>
          <a:ext cx="5382429" cy="9793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650" tIns="103650" rIns="103650" bIns="103650" numCol="1" spcCol="1270" anchor="ctr" anchorCtr="0">
          <a:noAutofit/>
        </a:bodyPr>
        <a:lstStyle/>
        <a:p>
          <a:pPr marL="0" lvl="0" indent="0" algn="l" defTabSz="844550">
            <a:lnSpc>
              <a:spcPct val="100000"/>
            </a:lnSpc>
            <a:spcBef>
              <a:spcPct val="0"/>
            </a:spcBef>
            <a:spcAft>
              <a:spcPct val="35000"/>
            </a:spcAft>
            <a:buNone/>
          </a:pPr>
          <a:r>
            <a:rPr lang="en-GB" sz="1900" kern="1200" dirty="0"/>
            <a:t>Good Science Communication is crucial</a:t>
          </a:r>
          <a:endParaRPr lang="en-US" sz="1900" kern="1200" dirty="0"/>
        </a:p>
      </dsp:txBody>
      <dsp:txXfrm>
        <a:off x="1131174" y="2453027"/>
        <a:ext cx="5382429" cy="979371"/>
      </dsp:txXfrm>
    </dsp:sp>
    <dsp:sp modelId="{512D91D8-5B67-4448-BBE4-B77151D108FA}">
      <dsp:nvSpPr>
        <dsp:cNvPr id="0" name=""/>
        <dsp:cNvSpPr/>
      </dsp:nvSpPr>
      <dsp:spPr>
        <a:xfrm>
          <a:off x="0" y="3677241"/>
          <a:ext cx="6513603" cy="97937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670B3D3-C2A6-44A6-BF5F-1E8A48ABF122}">
      <dsp:nvSpPr>
        <dsp:cNvPr id="0" name=""/>
        <dsp:cNvSpPr/>
      </dsp:nvSpPr>
      <dsp:spPr>
        <a:xfrm>
          <a:off x="296259" y="3897600"/>
          <a:ext cx="538654" cy="53865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7B6646B-3F19-4847-8143-0B56CB0FB7C6}">
      <dsp:nvSpPr>
        <dsp:cNvPr id="0" name=""/>
        <dsp:cNvSpPr/>
      </dsp:nvSpPr>
      <dsp:spPr>
        <a:xfrm>
          <a:off x="1131174" y="3677241"/>
          <a:ext cx="5382429" cy="9793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650" tIns="103650" rIns="103650" bIns="103650" numCol="1" spcCol="1270" anchor="ctr" anchorCtr="0">
          <a:noAutofit/>
        </a:bodyPr>
        <a:lstStyle/>
        <a:p>
          <a:pPr marL="0" lvl="0" indent="0" algn="l" defTabSz="844550">
            <a:lnSpc>
              <a:spcPct val="100000"/>
            </a:lnSpc>
            <a:spcBef>
              <a:spcPct val="0"/>
            </a:spcBef>
            <a:spcAft>
              <a:spcPct val="35000"/>
            </a:spcAft>
            <a:buNone/>
          </a:pPr>
          <a:r>
            <a:rPr lang="en-GB" sz="1900" kern="1200" dirty="0"/>
            <a:t>“Fit and fabric” are critical parameters </a:t>
          </a:r>
          <a:endParaRPr lang="en-US" sz="1900" kern="1200" dirty="0"/>
        </a:p>
      </dsp:txBody>
      <dsp:txXfrm>
        <a:off x="1131174" y="3677241"/>
        <a:ext cx="5382429" cy="979371"/>
      </dsp:txXfrm>
    </dsp:sp>
    <dsp:sp modelId="{2D3B6B46-2C62-4065-BFEA-E3CB66AF295A}">
      <dsp:nvSpPr>
        <dsp:cNvPr id="0" name=""/>
        <dsp:cNvSpPr/>
      </dsp:nvSpPr>
      <dsp:spPr>
        <a:xfrm>
          <a:off x="0" y="4901456"/>
          <a:ext cx="6513603" cy="97937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F326773-6767-43BB-B7A2-1F9DC975DDC8}">
      <dsp:nvSpPr>
        <dsp:cNvPr id="0" name=""/>
        <dsp:cNvSpPr/>
      </dsp:nvSpPr>
      <dsp:spPr>
        <a:xfrm>
          <a:off x="296259" y="5121814"/>
          <a:ext cx="538654" cy="538654"/>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661742F-AC08-4F69-AEE5-81B3B618C942}">
      <dsp:nvSpPr>
        <dsp:cNvPr id="0" name=""/>
        <dsp:cNvSpPr/>
      </dsp:nvSpPr>
      <dsp:spPr>
        <a:xfrm>
          <a:off x="1131174" y="4901456"/>
          <a:ext cx="5382429" cy="9793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650" tIns="103650" rIns="103650" bIns="103650" numCol="1" spcCol="1270" anchor="ctr" anchorCtr="0">
          <a:noAutofit/>
        </a:bodyPr>
        <a:lstStyle/>
        <a:p>
          <a:pPr marL="0" lvl="0" indent="0" algn="l" defTabSz="844550">
            <a:lnSpc>
              <a:spcPct val="100000"/>
            </a:lnSpc>
            <a:spcBef>
              <a:spcPct val="0"/>
            </a:spcBef>
            <a:spcAft>
              <a:spcPct val="35000"/>
            </a:spcAft>
            <a:buNone/>
          </a:pPr>
          <a:r>
            <a:rPr lang="en-GB" sz="1900" kern="1200" dirty="0"/>
            <a:t>WEAR A MASK!</a:t>
          </a:r>
          <a:endParaRPr lang="en-US" sz="1900" kern="1200" dirty="0"/>
        </a:p>
      </dsp:txBody>
      <dsp:txXfrm>
        <a:off x="1131174" y="4901456"/>
        <a:ext cx="5382429" cy="979371"/>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AC3167D1-1911-4D35-AF0F-413D1A9BC525}" type="datetimeFigureOut">
              <a:rPr lang="en-GB" smtClean="0"/>
              <a:t>17/11/2020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A0E57F3-2903-4850-9673-ED7C488FC6CC}" type="slidenum">
              <a:rPr lang="en-GB" smtClean="0"/>
              <a:t>‹#›</a:t>
            </a:fld>
            <a:endParaRPr lang="en-GB"/>
          </a:p>
        </p:txBody>
      </p:sp>
    </p:spTree>
    <p:extLst>
      <p:ext uri="{BB962C8B-B14F-4D97-AF65-F5344CB8AC3E}">
        <p14:creationId xmlns:p14="http://schemas.microsoft.com/office/powerpoint/2010/main" val="33214101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AC3167D1-1911-4D35-AF0F-413D1A9BC525}" type="datetimeFigureOut">
              <a:rPr lang="en-GB" smtClean="0"/>
              <a:t>17/11/2020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A0E57F3-2903-4850-9673-ED7C488FC6CC}" type="slidenum">
              <a:rPr lang="en-GB" smtClean="0"/>
              <a:t>‹#›</a:t>
            </a:fld>
            <a:endParaRPr lang="en-GB"/>
          </a:p>
        </p:txBody>
      </p:sp>
    </p:spTree>
    <p:extLst>
      <p:ext uri="{BB962C8B-B14F-4D97-AF65-F5344CB8AC3E}">
        <p14:creationId xmlns:p14="http://schemas.microsoft.com/office/powerpoint/2010/main" val="17078047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AC3167D1-1911-4D35-AF0F-413D1A9BC525}" type="datetimeFigureOut">
              <a:rPr lang="en-GB" smtClean="0"/>
              <a:t>17/11/2020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A0E57F3-2903-4850-9673-ED7C488FC6CC}" type="slidenum">
              <a:rPr lang="en-GB" smtClean="0"/>
              <a:t>‹#›</a:t>
            </a:fld>
            <a:endParaRPr lang="en-GB"/>
          </a:p>
        </p:txBody>
      </p:sp>
    </p:spTree>
    <p:extLst>
      <p:ext uri="{BB962C8B-B14F-4D97-AF65-F5344CB8AC3E}">
        <p14:creationId xmlns:p14="http://schemas.microsoft.com/office/powerpoint/2010/main" val="13349081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AC3167D1-1911-4D35-AF0F-413D1A9BC525}" type="datetimeFigureOut">
              <a:rPr lang="en-GB" smtClean="0"/>
              <a:t>17/11/2020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A0E57F3-2903-4850-9673-ED7C488FC6CC}" type="slidenum">
              <a:rPr lang="en-GB" smtClean="0"/>
              <a:t>‹#›</a:t>
            </a:fld>
            <a:endParaRPr lang="en-GB"/>
          </a:p>
        </p:txBody>
      </p:sp>
    </p:spTree>
    <p:extLst>
      <p:ext uri="{BB962C8B-B14F-4D97-AF65-F5344CB8AC3E}">
        <p14:creationId xmlns:p14="http://schemas.microsoft.com/office/powerpoint/2010/main" val="1058068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C3167D1-1911-4D35-AF0F-413D1A9BC525}" type="datetimeFigureOut">
              <a:rPr lang="en-GB" smtClean="0"/>
              <a:t>17/11/2020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A0E57F3-2903-4850-9673-ED7C488FC6CC}" type="slidenum">
              <a:rPr lang="en-GB" smtClean="0"/>
              <a:t>‹#›</a:t>
            </a:fld>
            <a:endParaRPr lang="en-GB"/>
          </a:p>
        </p:txBody>
      </p:sp>
    </p:spTree>
    <p:extLst>
      <p:ext uri="{BB962C8B-B14F-4D97-AF65-F5344CB8AC3E}">
        <p14:creationId xmlns:p14="http://schemas.microsoft.com/office/powerpoint/2010/main" val="18455623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AC3167D1-1911-4D35-AF0F-413D1A9BC525}" type="datetimeFigureOut">
              <a:rPr lang="en-GB" smtClean="0"/>
              <a:t>17/11/2020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A0E57F3-2903-4850-9673-ED7C488FC6CC}" type="slidenum">
              <a:rPr lang="en-GB" smtClean="0"/>
              <a:t>‹#›</a:t>
            </a:fld>
            <a:endParaRPr lang="en-GB"/>
          </a:p>
        </p:txBody>
      </p:sp>
    </p:spTree>
    <p:extLst>
      <p:ext uri="{BB962C8B-B14F-4D97-AF65-F5344CB8AC3E}">
        <p14:creationId xmlns:p14="http://schemas.microsoft.com/office/powerpoint/2010/main" val="4156161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AC3167D1-1911-4D35-AF0F-413D1A9BC525}" type="datetimeFigureOut">
              <a:rPr lang="en-GB" smtClean="0"/>
              <a:t>17/11/2020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9A0E57F3-2903-4850-9673-ED7C488FC6CC}" type="slidenum">
              <a:rPr lang="en-GB" smtClean="0"/>
              <a:t>‹#›</a:t>
            </a:fld>
            <a:endParaRPr lang="en-GB"/>
          </a:p>
        </p:txBody>
      </p:sp>
    </p:spTree>
    <p:extLst>
      <p:ext uri="{BB962C8B-B14F-4D97-AF65-F5344CB8AC3E}">
        <p14:creationId xmlns:p14="http://schemas.microsoft.com/office/powerpoint/2010/main" val="20043988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AC3167D1-1911-4D35-AF0F-413D1A9BC525}" type="datetimeFigureOut">
              <a:rPr lang="en-GB" smtClean="0"/>
              <a:t>17/11/2020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A0E57F3-2903-4850-9673-ED7C488FC6CC}" type="slidenum">
              <a:rPr lang="en-GB" smtClean="0"/>
              <a:t>‹#›</a:t>
            </a:fld>
            <a:endParaRPr lang="en-GB"/>
          </a:p>
        </p:txBody>
      </p:sp>
    </p:spTree>
    <p:extLst>
      <p:ext uri="{BB962C8B-B14F-4D97-AF65-F5344CB8AC3E}">
        <p14:creationId xmlns:p14="http://schemas.microsoft.com/office/powerpoint/2010/main" val="12334012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3167D1-1911-4D35-AF0F-413D1A9BC525}" type="datetimeFigureOut">
              <a:rPr lang="en-GB" smtClean="0"/>
              <a:t>17/11/2020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A0E57F3-2903-4850-9673-ED7C488FC6CC}" type="slidenum">
              <a:rPr lang="en-GB" smtClean="0"/>
              <a:t>‹#›</a:t>
            </a:fld>
            <a:endParaRPr lang="en-GB"/>
          </a:p>
        </p:txBody>
      </p:sp>
    </p:spTree>
    <p:extLst>
      <p:ext uri="{BB962C8B-B14F-4D97-AF65-F5344CB8AC3E}">
        <p14:creationId xmlns:p14="http://schemas.microsoft.com/office/powerpoint/2010/main" val="12791277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C3167D1-1911-4D35-AF0F-413D1A9BC525}" type="datetimeFigureOut">
              <a:rPr lang="en-GB" smtClean="0"/>
              <a:t>17/11/2020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A0E57F3-2903-4850-9673-ED7C488FC6CC}" type="slidenum">
              <a:rPr lang="en-GB" smtClean="0"/>
              <a:t>‹#›</a:t>
            </a:fld>
            <a:endParaRPr lang="en-GB"/>
          </a:p>
        </p:txBody>
      </p:sp>
    </p:spTree>
    <p:extLst>
      <p:ext uri="{BB962C8B-B14F-4D97-AF65-F5344CB8AC3E}">
        <p14:creationId xmlns:p14="http://schemas.microsoft.com/office/powerpoint/2010/main" val="19664422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C3167D1-1911-4D35-AF0F-413D1A9BC525}" type="datetimeFigureOut">
              <a:rPr lang="en-GB" smtClean="0"/>
              <a:t>17/11/2020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A0E57F3-2903-4850-9673-ED7C488FC6CC}" type="slidenum">
              <a:rPr lang="en-GB" smtClean="0"/>
              <a:t>‹#›</a:t>
            </a:fld>
            <a:endParaRPr lang="en-GB"/>
          </a:p>
        </p:txBody>
      </p:sp>
    </p:spTree>
    <p:extLst>
      <p:ext uri="{BB962C8B-B14F-4D97-AF65-F5344CB8AC3E}">
        <p14:creationId xmlns:p14="http://schemas.microsoft.com/office/powerpoint/2010/main" val="780308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3167D1-1911-4D35-AF0F-413D1A9BC525}" type="datetimeFigureOut">
              <a:rPr lang="en-GB" smtClean="0"/>
              <a:t>17/11/2020</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0E57F3-2903-4850-9673-ED7C488FC6CC}" type="slidenum">
              <a:rPr lang="en-GB" smtClean="0"/>
              <a:t>‹#›</a:t>
            </a:fld>
            <a:endParaRPr lang="en-GB"/>
          </a:p>
        </p:txBody>
      </p:sp>
    </p:spTree>
    <p:extLst>
      <p:ext uri="{BB962C8B-B14F-4D97-AF65-F5344CB8AC3E}">
        <p14:creationId xmlns:p14="http://schemas.microsoft.com/office/powerpoint/2010/main" val="28652330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28.pn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emf"/><Relationship Id="rId1" Type="http://schemas.openxmlformats.org/officeDocument/2006/relationships/slideLayout" Target="../slideLayouts/slideLayout2.xml"/><Relationship Id="rId4" Type="http://schemas.openxmlformats.org/officeDocument/2006/relationships/hyperlink" Target="https://doi.org/10.1056/NEJMc2007800"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74DEA32D-DC21-471A-97C9-7A43FF59AD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12192001" cy="6857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8C397E87-6586-40EC-98B3-8F82F4091D06}"/>
              </a:ext>
            </a:extLst>
          </p:cNvPr>
          <p:cNvPicPr>
            <a:picLocks noChangeAspect="1"/>
          </p:cNvPicPr>
          <p:nvPr/>
        </p:nvPicPr>
        <p:blipFill>
          <a:blip r:embed="rId2"/>
          <a:stretch>
            <a:fillRect/>
          </a:stretch>
        </p:blipFill>
        <p:spPr>
          <a:xfrm>
            <a:off x="7300158" y="302514"/>
            <a:ext cx="4549346" cy="727895"/>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91271" y="1294374"/>
            <a:ext cx="3452600" cy="1139358"/>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21191" y="2493557"/>
            <a:ext cx="3436778" cy="1992167"/>
          </a:xfrm>
          <a:prstGeom prst="rect">
            <a:avLst/>
          </a:prstGeom>
        </p:spPr>
      </p:pic>
      <p:sp>
        <p:nvSpPr>
          <p:cNvPr id="15" name="Freeform 3">
            <a:extLst>
              <a:ext uri="{FF2B5EF4-FFF2-40B4-BE49-F238E27FC236}">
                <a16:creationId xmlns:a16="http://schemas.microsoft.com/office/drawing/2014/main" id="{7695D806-0BD6-41DF-81C3-D8C135B40B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78"/>
            <a:ext cx="9468701" cy="6858478"/>
          </a:xfrm>
          <a:custGeom>
            <a:avLst/>
            <a:gdLst>
              <a:gd name="connsiteX0" fmla="*/ 0 w 8078051"/>
              <a:gd name="connsiteY0" fmla="*/ 0 h 5829300"/>
              <a:gd name="connsiteX1" fmla="*/ 4453793 w 8078051"/>
              <a:gd name="connsiteY1" fmla="*/ 0 h 5829300"/>
              <a:gd name="connsiteX2" fmla="*/ 5363426 w 8078051"/>
              <a:gd name="connsiteY2" fmla="*/ 0 h 5829300"/>
              <a:gd name="connsiteX3" fmla="*/ 5368184 w 8078051"/>
              <a:gd name="connsiteY3" fmla="*/ 0 h 5829300"/>
              <a:gd name="connsiteX4" fmla="*/ 8078051 w 8078051"/>
              <a:gd name="connsiteY4" fmla="*/ 5829300 h 5829300"/>
              <a:gd name="connsiteX5" fmla="*/ 1743926 w 8078051"/>
              <a:gd name="connsiteY5" fmla="*/ 5829300 h 5829300"/>
              <a:gd name="connsiteX6" fmla="*/ 1744148 w 8078051"/>
              <a:gd name="connsiteY6" fmla="*/ 5828822 h 5829300"/>
              <a:gd name="connsiteX7" fmla="*/ 0 w 8078051"/>
              <a:gd name="connsiteY7" fmla="*/ 5828822 h 5829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78051" h="5829300">
                <a:moveTo>
                  <a:pt x="0" y="0"/>
                </a:moveTo>
                <a:lnTo>
                  <a:pt x="4453793" y="0"/>
                </a:lnTo>
                <a:lnTo>
                  <a:pt x="5363426" y="0"/>
                </a:lnTo>
                <a:lnTo>
                  <a:pt x="5368184" y="0"/>
                </a:lnTo>
                <a:lnTo>
                  <a:pt x="8078051" y="5829300"/>
                </a:lnTo>
                <a:lnTo>
                  <a:pt x="1743926" y="5829300"/>
                </a:lnTo>
                <a:lnTo>
                  <a:pt x="1744148" y="5828822"/>
                </a:lnTo>
                <a:lnTo>
                  <a:pt x="0" y="5828822"/>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7" name="Freeform 4">
            <a:extLst>
              <a:ext uri="{FF2B5EF4-FFF2-40B4-BE49-F238E27FC236}">
                <a16:creationId xmlns:a16="http://schemas.microsoft.com/office/drawing/2014/main" id="{5351B1B0-ABAE-4DCC-9C3E-ACDF4485F8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78"/>
            <a:ext cx="8078052" cy="6858478"/>
          </a:xfrm>
          <a:custGeom>
            <a:avLst/>
            <a:gdLst>
              <a:gd name="connsiteX0" fmla="*/ 0 w 8078052"/>
              <a:gd name="connsiteY0" fmla="*/ 0 h 6858478"/>
              <a:gd name="connsiteX1" fmla="*/ 3829872 w 8078052"/>
              <a:gd name="connsiteY1" fmla="*/ 0 h 6858478"/>
              <a:gd name="connsiteX2" fmla="*/ 4896100 w 8078052"/>
              <a:gd name="connsiteY2" fmla="*/ 0 h 6858478"/>
              <a:gd name="connsiteX3" fmla="*/ 4901677 w 8078052"/>
              <a:gd name="connsiteY3" fmla="*/ 0 h 6858478"/>
              <a:gd name="connsiteX4" fmla="*/ 8078052 w 8078052"/>
              <a:gd name="connsiteY4" fmla="*/ 6858478 h 6858478"/>
              <a:gd name="connsiteX5" fmla="*/ 653497 w 8078052"/>
              <a:gd name="connsiteY5" fmla="*/ 6858478 h 6858478"/>
              <a:gd name="connsiteX6" fmla="*/ 653757 w 8078052"/>
              <a:gd name="connsiteY6" fmla="*/ 6857916 h 6858478"/>
              <a:gd name="connsiteX7" fmla="*/ 0 w 8078052"/>
              <a:gd name="connsiteY7" fmla="*/ 6857916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78052" h="6858478">
                <a:moveTo>
                  <a:pt x="0" y="0"/>
                </a:moveTo>
                <a:lnTo>
                  <a:pt x="3829872" y="0"/>
                </a:lnTo>
                <a:lnTo>
                  <a:pt x="4896100" y="0"/>
                </a:lnTo>
                <a:lnTo>
                  <a:pt x="4901677" y="0"/>
                </a:lnTo>
                <a:lnTo>
                  <a:pt x="8078052" y="6858478"/>
                </a:lnTo>
                <a:lnTo>
                  <a:pt x="653497" y="6858478"/>
                </a:lnTo>
                <a:lnTo>
                  <a:pt x="653757" y="6857916"/>
                </a:lnTo>
                <a:lnTo>
                  <a:pt x="0" y="6857916"/>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 name="Title 1"/>
          <p:cNvSpPr>
            <a:spLocks noGrp="1"/>
          </p:cNvSpPr>
          <p:nvPr>
            <p:ph type="ctrTitle"/>
          </p:nvPr>
        </p:nvSpPr>
        <p:spPr>
          <a:xfrm>
            <a:off x="804672" y="2600325"/>
            <a:ext cx="4948428" cy="2651200"/>
          </a:xfrm>
        </p:spPr>
        <p:txBody>
          <a:bodyPr vert="horz" lIns="91440" tIns="45720" rIns="91440" bIns="45720" rtlCol="0" anchor="t">
            <a:normAutofit/>
          </a:bodyPr>
          <a:lstStyle/>
          <a:p>
            <a:pPr algn="l"/>
            <a:r>
              <a:rPr lang="en-US" sz="5400"/>
              <a:t>Making Aerosol Safety Known</a:t>
            </a:r>
          </a:p>
        </p:txBody>
      </p:sp>
      <p:sp>
        <p:nvSpPr>
          <p:cNvPr id="8" name="TextBox 7"/>
          <p:cNvSpPr txBox="1"/>
          <p:nvPr/>
        </p:nvSpPr>
        <p:spPr>
          <a:xfrm>
            <a:off x="804672" y="5389418"/>
            <a:ext cx="5852160" cy="723275"/>
          </a:xfrm>
          <a:prstGeom prst="rect">
            <a:avLst/>
          </a:prstGeom>
          <a:noFill/>
        </p:spPr>
        <p:txBody>
          <a:bodyPr wrap="square" rtlCol="0">
            <a:spAutoFit/>
          </a:bodyPr>
          <a:lstStyle/>
          <a:p>
            <a:pPr algn="ctr">
              <a:spcAft>
                <a:spcPts val="600"/>
              </a:spcAft>
            </a:pPr>
            <a:r>
              <a:rPr lang="en-GB" b="1" dirty="0" err="1"/>
              <a:t>Dr.</a:t>
            </a:r>
            <a:r>
              <a:rPr lang="en-GB" b="1" dirty="0"/>
              <a:t> Niall Smith</a:t>
            </a:r>
          </a:p>
          <a:p>
            <a:pPr algn="ctr">
              <a:spcAft>
                <a:spcPts val="600"/>
              </a:spcAft>
            </a:pPr>
            <a:r>
              <a:rPr lang="en-GB" b="1" dirty="0"/>
              <a:t>Head of Research / Head of Blackrock Castle Observatory </a:t>
            </a:r>
          </a:p>
        </p:txBody>
      </p:sp>
      <p:pic>
        <p:nvPicPr>
          <p:cNvPr id="5" name="Picture 2" descr="Andor Technology Logo">
            <a:extLst>
              <a:ext uri="{FF2B5EF4-FFF2-40B4-BE49-F238E27FC236}">
                <a16:creationId xmlns:a16="http://schemas.microsoft.com/office/drawing/2014/main" id="{48FD1D5A-3C7F-46DB-A910-66283852F90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037328" y="4270754"/>
            <a:ext cx="2627796" cy="107364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EC5D5F6E-5818-49DF-BC7E-3A3A66B11EB8}"/>
              </a:ext>
            </a:extLst>
          </p:cNvPr>
          <p:cNvPicPr>
            <a:picLocks noChangeAspect="1"/>
          </p:cNvPicPr>
          <p:nvPr/>
        </p:nvPicPr>
        <p:blipFill>
          <a:blip r:embed="rId6"/>
          <a:stretch>
            <a:fillRect/>
          </a:stretch>
        </p:blipFill>
        <p:spPr>
          <a:xfrm>
            <a:off x="9428934" y="5486352"/>
            <a:ext cx="2627797" cy="1200656"/>
          </a:xfrm>
          <a:prstGeom prst="rect">
            <a:avLst/>
          </a:prstGeom>
        </p:spPr>
      </p:pic>
    </p:spTree>
    <p:extLst>
      <p:ext uri="{BB962C8B-B14F-4D97-AF65-F5344CB8AC3E}">
        <p14:creationId xmlns:p14="http://schemas.microsoft.com/office/powerpoint/2010/main" val="1018755834"/>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Diagram&#10;&#10;Description automatically generated">
            <a:extLst>
              <a:ext uri="{FF2B5EF4-FFF2-40B4-BE49-F238E27FC236}">
                <a16:creationId xmlns:a16="http://schemas.microsoft.com/office/drawing/2014/main" id="{C80CCC44-199E-499B-B113-2D569346E7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0441" y="643467"/>
            <a:ext cx="9731117" cy="5571065"/>
          </a:xfrm>
          <a:prstGeom prst="rect">
            <a:avLst/>
          </a:prstGeom>
          <a:ln>
            <a:noFill/>
          </a:ln>
        </p:spPr>
      </p:pic>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B4CD3285-F7F5-4CCD-9D5B-53A7451F2A6C}"/>
              </a:ext>
            </a:extLst>
          </p:cNvPr>
          <p:cNvCxnSpPr/>
          <p:nvPr/>
        </p:nvCxnSpPr>
        <p:spPr>
          <a:xfrm>
            <a:off x="3472070" y="5539409"/>
            <a:ext cx="92765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B47A8C9-BE7B-43F2-93C3-B3FD2943EAF5}"/>
              </a:ext>
            </a:extLst>
          </p:cNvPr>
          <p:cNvCxnSpPr/>
          <p:nvPr/>
        </p:nvCxnSpPr>
        <p:spPr>
          <a:xfrm>
            <a:off x="6284543" y="5537000"/>
            <a:ext cx="92765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54312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59AE206-7EBA-4D33-8BC9-9D8158553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1"/>
          <p:cNvSpPr>
            <a:spLocks noGrp="1"/>
          </p:cNvSpPr>
          <p:nvPr>
            <p:ph type="title"/>
          </p:nvPr>
        </p:nvSpPr>
        <p:spPr>
          <a:xfrm>
            <a:off x="838199" y="4525347"/>
            <a:ext cx="6801321" cy="1737360"/>
          </a:xfrm>
        </p:spPr>
        <p:txBody>
          <a:bodyPr vert="horz" lIns="91440" tIns="45720" rIns="91440" bIns="45720" rtlCol="0" anchor="ctr">
            <a:normAutofit/>
          </a:bodyPr>
          <a:lstStyle/>
          <a:p>
            <a:pPr algn="r"/>
            <a:r>
              <a:rPr lang="en-US" b="1" kern="1200" dirty="0">
                <a:solidFill>
                  <a:schemeClr val="tx1"/>
                </a:solidFill>
                <a:latin typeface="+mj-lt"/>
                <a:ea typeface="+mj-ea"/>
                <a:cs typeface="+mj-cs"/>
              </a:rPr>
              <a:t>Dissemination and Impact</a:t>
            </a:r>
          </a:p>
        </p:txBody>
      </p:sp>
      <p:sp>
        <p:nvSpPr>
          <p:cNvPr id="11" name="Oval 10">
            <a:extLst>
              <a:ext uri="{FF2B5EF4-FFF2-40B4-BE49-F238E27FC236}">
                <a16:creationId xmlns:a16="http://schemas.microsoft.com/office/drawing/2014/main" id="{6437D937-A7F1-4011-92B4-328E5BE1B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8567" y="620480"/>
            <a:ext cx="2243800" cy="224379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Oval 12">
            <a:extLst>
              <a:ext uri="{FF2B5EF4-FFF2-40B4-BE49-F238E27FC236}">
                <a16:creationId xmlns:a16="http://schemas.microsoft.com/office/drawing/2014/main" id="{B672F332-AF08-46C6-94F0-77684310D7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95001" y="2466604"/>
            <a:ext cx="962395" cy="96239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Oval 14">
            <a:extLst>
              <a:ext uri="{FF2B5EF4-FFF2-40B4-BE49-F238E27FC236}">
                <a16:creationId xmlns:a16="http://schemas.microsoft.com/office/drawing/2014/main" id="{34244EF8-D73A-40E1-BE73-D46E6B4B04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5829" y="2327988"/>
            <a:ext cx="293695" cy="29369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AB84D7E8-4ECB-42D7-ADBF-01689B0F24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92113" y="0"/>
            <a:ext cx="5699887" cy="4059244"/>
          </a:xfrm>
          <a:custGeom>
            <a:avLst/>
            <a:gdLst>
              <a:gd name="connsiteX0" fmla="*/ 0 w 5699887"/>
              <a:gd name="connsiteY0" fmla="*/ 0 h 4059244"/>
              <a:gd name="connsiteX1" fmla="*/ 5699887 w 5699887"/>
              <a:gd name="connsiteY1" fmla="*/ 0 h 4059244"/>
              <a:gd name="connsiteX2" fmla="*/ 5699887 w 5699887"/>
              <a:gd name="connsiteY2" fmla="*/ 3944096 h 4059244"/>
              <a:gd name="connsiteX3" fmla="*/ 5525775 w 5699887"/>
              <a:gd name="connsiteY3" fmla="*/ 3980429 h 4059244"/>
              <a:gd name="connsiteX4" fmla="*/ 4663256 w 5699887"/>
              <a:gd name="connsiteY4" fmla="*/ 4059244 h 4059244"/>
              <a:gd name="connsiteX5" fmla="*/ 8566 w 5699887"/>
              <a:gd name="connsiteY5" fmla="*/ 67422 h 4059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99887" h="4059244">
                <a:moveTo>
                  <a:pt x="0" y="0"/>
                </a:moveTo>
                <a:lnTo>
                  <a:pt x="5699887" y="0"/>
                </a:lnTo>
                <a:lnTo>
                  <a:pt x="5699887" y="3944096"/>
                </a:lnTo>
                <a:lnTo>
                  <a:pt x="5525775" y="3980429"/>
                </a:lnTo>
                <a:cubicBezTo>
                  <a:pt x="5246154" y="4032190"/>
                  <a:pt x="4957865" y="4059244"/>
                  <a:pt x="4663256" y="4059244"/>
                </a:cubicBezTo>
                <a:cubicBezTo>
                  <a:pt x="2306390" y="4059244"/>
                  <a:pt x="353936" y="2327747"/>
                  <a:pt x="8566" y="67422"/>
                </a:cubicBez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9" name="Straight Connector 18">
            <a:extLst>
              <a:ext uri="{FF2B5EF4-FFF2-40B4-BE49-F238E27FC236}">
                <a16:creationId xmlns:a16="http://schemas.microsoft.com/office/drawing/2014/main" id="{9E8E38ED-369A-44C2-B635-0BED0E48A6E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00392" y="4525347"/>
            <a:ext cx="0" cy="1737360"/>
          </a:xfrm>
          <a:prstGeom prst="line">
            <a:avLst/>
          </a:prstGeom>
          <a:ln w="19050" cap="sq">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868788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Text&#10;&#10;Description automatically generated">
            <a:extLst>
              <a:ext uri="{FF2B5EF4-FFF2-40B4-BE49-F238E27FC236}">
                <a16:creationId xmlns:a16="http://schemas.microsoft.com/office/drawing/2014/main" id="{242C366C-EAC8-4BB0-ADEB-D1B5B55467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0202" y="643467"/>
            <a:ext cx="7631595" cy="5571065"/>
          </a:xfrm>
          <a:prstGeom prst="rect">
            <a:avLst/>
          </a:prstGeom>
          <a:ln>
            <a:noFill/>
          </a:ln>
        </p:spPr>
      </p:pic>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64899DF9-99E2-467B-99B0-751C00320B10}"/>
              </a:ext>
            </a:extLst>
          </p:cNvPr>
          <p:cNvSpPr txBox="1"/>
          <p:nvPr/>
        </p:nvSpPr>
        <p:spPr>
          <a:xfrm>
            <a:off x="8826322" y="5845200"/>
            <a:ext cx="2915478" cy="369332"/>
          </a:xfrm>
          <a:prstGeom prst="rect">
            <a:avLst/>
          </a:prstGeom>
          <a:noFill/>
        </p:spPr>
        <p:txBody>
          <a:bodyPr wrap="square" rtlCol="0">
            <a:spAutoFit/>
          </a:bodyPr>
          <a:lstStyle/>
          <a:p>
            <a:pPr algn="ctr"/>
            <a:r>
              <a:rPr lang="en-GB" b="1" dirty="0"/>
              <a:t>August 2020</a:t>
            </a:r>
          </a:p>
        </p:txBody>
      </p:sp>
    </p:spTree>
    <p:extLst>
      <p:ext uri="{BB962C8B-B14F-4D97-AF65-F5344CB8AC3E}">
        <p14:creationId xmlns:p14="http://schemas.microsoft.com/office/powerpoint/2010/main" val="23958271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Shape 10">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Isosceles Triangle 18">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B45246FA-3321-40A8-92BF-BBBC57CAE5F9}"/>
              </a:ext>
            </a:extLst>
          </p:cNvPr>
          <p:cNvPicPr>
            <a:picLocks noChangeAspect="1"/>
          </p:cNvPicPr>
          <p:nvPr/>
        </p:nvPicPr>
        <p:blipFill>
          <a:blip r:embed="rId2"/>
          <a:stretch>
            <a:fillRect/>
          </a:stretch>
        </p:blipFill>
        <p:spPr>
          <a:xfrm>
            <a:off x="643467" y="661839"/>
            <a:ext cx="10905066" cy="5534321"/>
          </a:xfrm>
          <a:prstGeom prst="rect">
            <a:avLst/>
          </a:prstGeom>
          <a:ln>
            <a:noFill/>
          </a:ln>
        </p:spPr>
      </p:pic>
      <p:sp>
        <p:nvSpPr>
          <p:cNvPr id="21" name="Isosceles Triangle 20">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a:extLst>
              <a:ext uri="{FF2B5EF4-FFF2-40B4-BE49-F238E27FC236}">
                <a16:creationId xmlns:a16="http://schemas.microsoft.com/office/drawing/2014/main" id="{B5ED2675-AEFF-4122-9864-68D3F856E524}"/>
              </a:ext>
            </a:extLst>
          </p:cNvPr>
          <p:cNvCxnSpPr/>
          <p:nvPr/>
        </p:nvCxnSpPr>
        <p:spPr>
          <a:xfrm>
            <a:off x="2690191" y="2782957"/>
            <a:ext cx="437322" cy="2557669"/>
          </a:xfrm>
          <a:prstGeom prst="straightConnector1">
            <a:avLst/>
          </a:prstGeom>
          <a:ln w="508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41BE8B8A-5AB1-44A9-8FD7-17F3C5F190E1}"/>
              </a:ext>
            </a:extLst>
          </p:cNvPr>
          <p:cNvCxnSpPr>
            <a:cxnSpLocks/>
          </p:cNvCxnSpPr>
          <p:nvPr/>
        </p:nvCxnSpPr>
        <p:spPr>
          <a:xfrm>
            <a:off x="2563091" y="2951018"/>
            <a:ext cx="1357745" cy="595746"/>
          </a:xfrm>
          <a:prstGeom prst="straightConnector1">
            <a:avLst/>
          </a:prstGeom>
          <a:ln w="508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F2743726-CFCB-4A67-88A9-4AB7B3E84B91}"/>
              </a:ext>
            </a:extLst>
          </p:cNvPr>
          <p:cNvCxnSpPr>
            <a:cxnSpLocks/>
          </p:cNvCxnSpPr>
          <p:nvPr/>
        </p:nvCxnSpPr>
        <p:spPr>
          <a:xfrm>
            <a:off x="6278518" y="1970056"/>
            <a:ext cx="593337" cy="3737601"/>
          </a:xfrm>
          <a:prstGeom prst="straightConnector1">
            <a:avLst/>
          </a:prstGeom>
          <a:ln w="50800">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C84A6CE2-761F-4F5D-83E0-E95E55781894}"/>
              </a:ext>
            </a:extLst>
          </p:cNvPr>
          <p:cNvCxnSpPr>
            <a:cxnSpLocks/>
          </p:cNvCxnSpPr>
          <p:nvPr/>
        </p:nvCxnSpPr>
        <p:spPr>
          <a:xfrm>
            <a:off x="6537605" y="3557832"/>
            <a:ext cx="1154427" cy="281024"/>
          </a:xfrm>
          <a:prstGeom prst="straightConnector1">
            <a:avLst/>
          </a:prstGeom>
          <a:ln w="508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F081DD6E-5FCC-40DB-A775-44C265EDB2E2}"/>
              </a:ext>
            </a:extLst>
          </p:cNvPr>
          <p:cNvCxnSpPr>
            <a:cxnSpLocks/>
          </p:cNvCxnSpPr>
          <p:nvPr/>
        </p:nvCxnSpPr>
        <p:spPr>
          <a:xfrm>
            <a:off x="9555887" y="920679"/>
            <a:ext cx="593337" cy="3737601"/>
          </a:xfrm>
          <a:prstGeom prst="straightConnector1">
            <a:avLst/>
          </a:prstGeom>
          <a:ln w="50800">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CAE25F15-C3B6-4B35-B2AF-772A43D704B2}"/>
              </a:ext>
            </a:extLst>
          </p:cNvPr>
          <p:cNvCxnSpPr>
            <a:cxnSpLocks/>
          </p:cNvCxnSpPr>
          <p:nvPr/>
        </p:nvCxnSpPr>
        <p:spPr>
          <a:xfrm>
            <a:off x="9975793" y="3276808"/>
            <a:ext cx="1036937" cy="152191"/>
          </a:xfrm>
          <a:prstGeom prst="straightConnector1">
            <a:avLst/>
          </a:prstGeom>
          <a:ln w="508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4" name="Oval 23">
            <a:extLst>
              <a:ext uri="{FF2B5EF4-FFF2-40B4-BE49-F238E27FC236}">
                <a16:creationId xmlns:a16="http://schemas.microsoft.com/office/drawing/2014/main" id="{DCF367FB-F4B3-468F-8E1E-1023AA0F48C4}"/>
              </a:ext>
            </a:extLst>
          </p:cNvPr>
          <p:cNvSpPr/>
          <p:nvPr/>
        </p:nvSpPr>
        <p:spPr>
          <a:xfrm rot="1190401">
            <a:off x="5669391" y="2615583"/>
            <a:ext cx="750554" cy="1761334"/>
          </a:xfrm>
          <a:prstGeom prst="ellipse">
            <a:avLst/>
          </a:pr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8878C86E-D9B0-448D-AC6B-31E9C4DE6729}"/>
              </a:ext>
            </a:extLst>
          </p:cNvPr>
          <p:cNvSpPr txBox="1"/>
          <p:nvPr/>
        </p:nvSpPr>
        <p:spPr>
          <a:xfrm>
            <a:off x="8723600" y="6200529"/>
            <a:ext cx="2915478" cy="369332"/>
          </a:xfrm>
          <a:prstGeom prst="rect">
            <a:avLst/>
          </a:prstGeom>
          <a:noFill/>
        </p:spPr>
        <p:txBody>
          <a:bodyPr wrap="square" rtlCol="0">
            <a:spAutoFit/>
          </a:bodyPr>
          <a:lstStyle/>
          <a:p>
            <a:pPr algn="ctr"/>
            <a:r>
              <a:rPr lang="en-GB" b="1" dirty="0"/>
              <a:t>October 2020</a:t>
            </a:r>
          </a:p>
        </p:txBody>
      </p:sp>
    </p:spTree>
    <p:extLst>
      <p:ext uri="{BB962C8B-B14F-4D97-AF65-F5344CB8AC3E}">
        <p14:creationId xmlns:p14="http://schemas.microsoft.com/office/powerpoint/2010/main" val="261259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9"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Graphical user interface, website&#10;&#10;Description automatically generated">
            <a:extLst>
              <a:ext uri="{FF2B5EF4-FFF2-40B4-BE49-F238E27FC236}">
                <a16:creationId xmlns:a16="http://schemas.microsoft.com/office/drawing/2014/main" id="{96399DA4-7FF6-43AF-838D-051AF47A1C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942" y="643467"/>
            <a:ext cx="9904115" cy="5571065"/>
          </a:xfrm>
          <a:prstGeom prst="rect">
            <a:avLst/>
          </a:prstGeom>
          <a:ln>
            <a:noFill/>
          </a:ln>
        </p:spPr>
      </p:pic>
      <p:sp>
        <p:nvSpPr>
          <p:cNvPr id="30"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D73434E0-8B5A-40D1-AF3A-837DBC6A48AF}"/>
              </a:ext>
            </a:extLst>
          </p:cNvPr>
          <p:cNvSpPr txBox="1"/>
          <p:nvPr/>
        </p:nvSpPr>
        <p:spPr>
          <a:xfrm>
            <a:off x="3038061" y="3247647"/>
            <a:ext cx="6102626" cy="923330"/>
          </a:xfrm>
          <a:prstGeom prst="rect">
            <a:avLst/>
          </a:prstGeom>
          <a:solidFill>
            <a:schemeClr val="bg1"/>
          </a:solidFill>
        </p:spPr>
        <p:txBody>
          <a:bodyPr wrap="square">
            <a:spAutoFit/>
          </a:bodyPr>
          <a:lstStyle/>
          <a:p>
            <a:endParaRPr lang="en-GB" b="0" i="0" dirty="0">
              <a:solidFill>
                <a:srgbClr val="000000"/>
              </a:solidFill>
              <a:effectLst/>
              <a:latin typeface="Times New Roman" panose="02020603050405020304" pitchFamily="18" charset="0"/>
            </a:endParaRPr>
          </a:p>
          <a:p>
            <a:r>
              <a:rPr lang="en-GB" b="0" i="0" dirty="0">
                <a:solidFill>
                  <a:srgbClr val="000000"/>
                </a:solidFill>
                <a:effectLst/>
                <a:latin typeface="Times New Roman" panose="02020603050405020304" pitchFamily="18" charset="0"/>
              </a:rPr>
              <a:t>COVID-19: Assessing mask efficacy – fabric &amp; fit  (in prep.)</a:t>
            </a:r>
          </a:p>
          <a:p>
            <a:endParaRPr lang="en-GB" dirty="0"/>
          </a:p>
        </p:txBody>
      </p:sp>
      <p:sp>
        <p:nvSpPr>
          <p:cNvPr id="2" name="TextBox 1">
            <a:extLst>
              <a:ext uri="{FF2B5EF4-FFF2-40B4-BE49-F238E27FC236}">
                <a16:creationId xmlns:a16="http://schemas.microsoft.com/office/drawing/2014/main" id="{8134D150-9F20-435F-AFA4-67ABE4EC8A6B}"/>
              </a:ext>
            </a:extLst>
          </p:cNvPr>
          <p:cNvSpPr txBox="1"/>
          <p:nvPr/>
        </p:nvSpPr>
        <p:spPr>
          <a:xfrm>
            <a:off x="8385382" y="6302084"/>
            <a:ext cx="2915478" cy="369332"/>
          </a:xfrm>
          <a:prstGeom prst="rect">
            <a:avLst/>
          </a:prstGeom>
          <a:noFill/>
        </p:spPr>
        <p:txBody>
          <a:bodyPr wrap="square" rtlCol="0">
            <a:spAutoFit/>
          </a:bodyPr>
          <a:lstStyle/>
          <a:p>
            <a:pPr algn="ctr"/>
            <a:r>
              <a:rPr lang="en-GB" b="1" dirty="0"/>
              <a:t>November 2020</a:t>
            </a:r>
          </a:p>
        </p:txBody>
      </p:sp>
      <p:sp>
        <p:nvSpPr>
          <p:cNvPr id="3" name="Oval 2">
            <a:extLst>
              <a:ext uri="{FF2B5EF4-FFF2-40B4-BE49-F238E27FC236}">
                <a16:creationId xmlns:a16="http://schemas.microsoft.com/office/drawing/2014/main" id="{2BE4D743-1875-4352-AB5E-5B1C0F13174B}"/>
              </a:ext>
            </a:extLst>
          </p:cNvPr>
          <p:cNvSpPr/>
          <p:nvPr/>
        </p:nvSpPr>
        <p:spPr>
          <a:xfrm>
            <a:off x="1143942" y="404856"/>
            <a:ext cx="1894119" cy="819124"/>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524819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6D6306C-ED4F-4AAE-B4A5-EEA6AFAD72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0EC5361D-F897-4856-B945-0455A365E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15435"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4508C0C5-2268-42B5-B3C8-4D0899E05F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Freeform: Shape 15">
            <a:extLst>
              <a:ext uri="{FF2B5EF4-FFF2-40B4-BE49-F238E27FC236}">
                <a16:creationId xmlns:a16="http://schemas.microsoft.com/office/drawing/2014/main" id="{141ACBDB-38F8-4B34-8183-BD95B4E55A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739327"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DE00DB52-3455-4E2F-867B-A6D0516E17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653800"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Isosceles Triangle 19">
            <a:extLst>
              <a:ext uri="{FF2B5EF4-FFF2-40B4-BE49-F238E27FC236}">
                <a16:creationId xmlns:a16="http://schemas.microsoft.com/office/drawing/2014/main" id="{9E914C83-E0D8-4953-92D5-169D28CB43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15423"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indoor, dark, sitting, computer&#10;&#10;Description automatically generated">
            <a:extLst>
              <a:ext uri="{FF2B5EF4-FFF2-40B4-BE49-F238E27FC236}">
                <a16:creationId xmlns:a16="http://schemas.microsoft.com/office/drawing/2014/main" id="{CFB6DB9C-DFDF-4008-B805-671B7277836C}"/>
              </a:ext>
            </a:extLst>
          </p:cNvPr>
          <p:cNvPicPr>
            <a:picLocks noChangeAspect="1"/>
          </p:cNvPicPr>
          <p:nvPr/>
        </p:nvPicPr>
        <p:blipFill rotWithShape="1">
          <a:blip r:embed="rId2">
            <a:extLst>
              <a:ext uri="{28A0092B-C50C-407E-A947-70E740481C1C}">
                <a14:useLocalDpi xmlns:a14="http://schemas.microsoft.com/office/drawing/2010/main" val="0"/>
              </a:ext>
            </a:extLst>
          </a:blip>
          <a:srcRect r="1" b="9180"/>
          <a:stretch/>
        </p:blipFill>
        <p:spPr>
          <a:xfrm>
            <a:off x="643467" y="1012800"/>
            <a:ext cx="10905066" cy="5571065"/>
          </a:xfrm>
          <a:prstGeom prst="rect">
            <a:avLst/>
          </a:prstGeom>
          <a:ln>
            <a:noFill/>
          </a:ln>
        </p:spPr>
      </p:pic>
      <p:sp>
        <p:nvSpPr>
          <p:cNvPr id="22" name="Isosceles Triangle 21">
            <a:extLst>
              <a:ext uri="{FF2B5EF4-FFF2-40B4-BE49-F238E27FC236}">
                <a16:creationId xmlns:a16="http://schemas.microsoft.com/office/drawing/2014/main" id="{3512E083-F550-46AF-8490-767ECFD00C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67297"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3429C8C7-E440-4E1D-AA96-CC1104A3DB84}"/>
              </a:ext>
            </a:extLst>
          </p:cNvPr>
          <p:cNvSpPr txBox="1"/>
          <p:nvPr/>
        </p:nvSpPr>
        <p:spPr>
          <a:xfrm>
            <a:off x="4251752" y="300082"/>
            <a:ext cx="4610927" cy="707886"/>
          </a:xfrm>
          <a:prstGeom prst="rect">
            <a:avLst/>
          </a:prstGeom>
          <a:noFill/>
        </p:spPr>
        <p:txBody>
          <a:bodyPr wrap="square" rtlCol="0">
            <a:spAutoFit/>
          </a:bodyPr>
          <a:lstStyle/>
          <a:p>
            <a:r>
              <a:rPr lang="en-GB" sz="4000" dirty="0">
                <a:latin typeface="Arial Nova" panose="020B0504020202020204" pitchFamily="34" charset="0"/>
                <a:cs typeface="Aharoni" panose="02010803020104030203" pitchFamily="2" charset="-79"/>
              </a:rPr>
              <a:t>Talking Heads</a:t>
            </a:r>
          </a:p>
        </p:txBody>
      </p:sp>
    </p:spTree>
    <p:extLst>
      <p:ext uri="{BB962C8B-B14F-4D97-AF65-F5344CB8AC3E}">
        <p14:creationId xmlns:p14="http://schemas.microsoft.com/office/powerpoint/2010/main" val="41797446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9">
            <a:extLst>
              <a:ext uri="{FF2B5EF4-FFF2-40B4-BE49-F238E27FC236}">
                <a16:creationId xmlns:a16="http://schemas.microsoft.com/office/drawing/2014/main" id="{46D6306C-ED4F-4AAE-B4A5-EEA6AFAD72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1">
            <a:extLst>
              <a:ext uri="{FF2B5EF4-FFF2-40B4-BE49-F238E27FC236}">
                <a16:creationId xmlns:a16="http://schemas.microsoft.com/office/drawing/2014/main" id="{0EC5361D-F897-4856-B945-0455A365E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15435"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4508C0C5-2268-42B5-B3C8-4D0899E05F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Freeform: Shape 15">
            <a:extLst>
              <a:ext uri="{FF2B5EF4-FFF2-40B4-BE49-F238E27FC236}">
                <a16:creationId xmlns:a16="http://schemas.microsoft.com/office/drawing/2014/main" id="{141ACBDB-38F8-4B34-8183-BD95B4E55A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739327"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DE00DB52-3455-4E2F-867B-A6D0516E17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653800"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Isosceles Triangle 19">
            <a:extLst>
              <a:ext uri="{FF2B5EF4-FFF2-40B4-BE49-F238E27FC236}">
                <a16:creationId xmlns:a16="http://schemas.microsoft.com/office/drawing/2014/main" id="{9E914C83-E0D8-4953-92D5-169D28CB43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15423"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photo, different, showing, person&#10;&#10;Description automatically generated">
            <a:extLst>
              <a:ext uri="{FF2B5EF4-FFF2-40B4-BE49-F238E27FC236}">
                <a16:creationId xmlns:a16="http://schemas.microsoft.com/office/drawing/2014/main" id="{7BABC54B-8A4E-48FF-9EAD-F5755DC4C2CF}"/>
              </a:ext>
            </a:extLst>
          </p:cNvPr>
          <p:cNvPicPr>
            <a:picLocks noChangeAspect="1"/>
          </p:cNvPicPr>
          <p:nvPr/>
        </p:nvPicPr>
        <p:blipFill rotWithShape="1">
          <a:blip r:embed="rId2">
            <a:extLst>
              <a:ext uri="{28A0092B-C50C-407E-A947-70E740481C1C}">
                <a14:useLocalDpi xmlns:a14="http://schemas.microsoft.com/office/drawing/2010/main" val="0"/>
              </a:ext>
            </a:extLst>
          </a:blip>
          <a:srcRect r="6043"/>
          <a:stretch/>
        </p:blipFill>
        <p:spPr>
          <a:xfrm>
            <a:off x="643467" y="643467"/>
            <a:ext cx="10905066" cy="5571065"/>
          </a:xfrm>
          <a:prstGeom prst="rect">
            <a:avLst/>
          </a:prstGeom>
          <a:ln>
            <a:noFill/>
          </a:ln>
        </p:spPr>
      </p:pic>
      <p:sp>
        <p:nvSpPr>
          <p:cNvPr id="22" name="Isosceles Triangle 21">
            <a:extLst>
              <a:ext uri="{FF2B5EF4-FFF2-40B4-BE49-F238E27FC236}">
                <a16:creationId xmlns:a16="http://schemas.microsoft.com/office/drawing/2014/main" id="{3512E083-F550-46AF-8490-767ECFD00C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67297"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CB18D7A4-6682-4E6C-B35B-7E59BB3C7CBD}"/>
              </a:ext>
            </a:extLst>
          </p:cNvPr>
          <p:cNvSpPr txBox="1"/>
          <p:nvPr/>
        </p:nvSpPr>
        <p:spPr>
          <a:xfrm>
            <a:off x="3048000" y="2693649"/>
            <a:ext cx="6096000" cy="1477328"/>
          </a:xfrm>
          <a:prstGeom prst="rect">
            <a:avLst/>
          </a:prstGeom>
          <a:solidFill>
            <a:schemeClr val="bg1"/>
          </a:solidFill>
        </p:spPr>
        <p:txBody>
          <a:bodyPr wrap="square">
            <a:spAutoFit/>
          </a:bodyPr>
          <a:lstStyle/>
          <a:p>
            <a:r>
              <a:rPr lang="en-GB" b="0" i="0" dirty="0">
                <a:solidFill>
                  <a:srgbClr val="444444"/>
                </a:solidFill>
                <a:effectLst/>
                <a:latin typeface="Georgia" panose="02040502050405020303" pitchFamily="18" charset="0"/>
              </a:rPr>
              <a:t>But some news last week was anything but reassuring. Many face masks, it turns out, aren’t that effective. The National Standards Authority of Ireland has warned that the majority of face masks on sale do not protect against the virus. </a:t>
            </a:r>
            <a:endParaRPr lang="en-GB" dirty="0"/>
          </a:p>
        </p:txBody>
      </p:sp>
    </p:spTree>
    <p:extLst>
      <p:ext uri="{BB962C8B-B14F-4D97-AF65-F5344CB8AC3E}">
        <p14:creationId xmlns:p14="http://schemas.microsoft.com/office/powerpoint/2010/main" val="61680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6" name="TextBox 3">
            <a:extLst>
              <a:ext uri="{FF2B5EF4-FFF2-40B4-BE49-F238E27FC236}">
                <a16:creationId xmlns:a16="http://schemas.microsoft.com/office/drawing/2014/main" id="{D41E9F98-DD14-47DB-ACF9-5BD3B392EAB2}"/>
              </a:ext>
            </a:extLst>
          </p:cNvPr>
          <p:cNvGraphicFramePr/>
          <p:nvPr>
            <p:extLst>
              <p:ext uri="{D42A27DB-BD31-4B8C-83A1-F6EECF244321}">
                <p14:modId xmlns:p14="http://schemas.microsoft.com/office/powerpoint/2010/main" val="3377182773"/>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a:extLst>
              <a:ext uri="{FF2B5EF4-FFF2-40B4-BE49-F238E27FC236}">
                <a16:creationId xmlns:a16="http://schemas.microsoft.com/office/drawing/2014/main" id="{A96C4F9E-A177-43BD-B266-9461D1AA5DEC}"/>
              </a:ext>
            </a:extLst>
          </p:cNvPr>
          <p:cNvSpPr txBox="1"/>
          <p:nvPr/>
        </p:nvSpPr>
        <p:spPr>
          <a:xfrm>
            <a:off x="1227967" y="2536474"/>
            <a:ext cx="314525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alibri" panose="020F0502020204030204"/>
                <a:ea typeface="+mn-ea"/>
                <a:cs typeface="+mn-cs"/>
              </a:rPr>
              <a:t>CONCLUSIONS</a:t>
            </a:r>
          </a:p>
        </p:txBody>
      </p:sp>
      <p:pic>
        <p:nvPicPr>
          <p:cNvPr id="3" name="Picture 2">
            <a:extLst>
              <a:ext uri="{FF2B5EF4-FFF2-40B4-BE49-F238E27FC236}">
                <a16:creationId xmlns:a16="http://schemas.microsoft.com/office/drawing/2014/main" id="{FC3E56B9-2D67-446F-92DC-8458A6B34A00}"/>
              </a:ext>
            </a:extLst>
          </p:cNvPr>
          <p:cNvPicPr>
            <a:picLocks noChangeAspect="1"/>
          </p:cNvPicPr>
          <p:nvPr/>
        </p:nvPicPr>
        <p:blipFill>
          <a:blip r:embed="rId7"/>
          <a:stretch>
            <a:fillRect/>
          </a:stretch>
        </p:blipFill>
        <p:spPr>
          <a:xfrm>
            <a:off x="1027738" y="3952195"/>
            <a:ext cx="3025148" cy="1546412"/>
          </a:xfrm>
          <a:prstGeom prst="rect">
            <a:avLst/>
          </a:prstGeom>
          <a:effectLst>
            <a:softEdge rad="63500"/>
          </a:effectLst>
        </p:spPr>
      </p:pic>
    </p:spTree>
    <p:extLst>
      <p:ext uri="{BB962C8B-B14F-4D97-AF65-F5344CB8AC3E}">
        <p14:creationId xmlns:p14="http://schemas.microsoft.com/office/powerpoint/2010/main" val="11295644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59AE206-7EBA-4D33-8BC9-9D8158553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1"/>
          <p:cNvSpPr>
            <a:spLocks noGrp="1"/>
          </p:cNvSpPr>
          <p:nvPr>
            <p:ph type="title"/>
          </p:nvPr>
        </p:nvSpPr>
        <p:spPr>
          <a:xfrm>
            <a:off x="106019" y="4525347"/>
            <a:ext cx="7533502" cy="1737360"/>
          </a:xfrm>
        </p:spPr>
        <p:txBody>
          <a:bodyPr vert="horz" lIns="91440" tIns="45720" rIns="91440" bIns="45720" rtlCol="0" anchor="ctr">
            <a:normAutofit/>
          </a:bodyPr>
          <a:lstStyle/>
          <a:p>
            <a:r>
              <a:rPr lang="en-US" b="1" dirty="0"/>
              <a:t>Stopping Covid-19: Collaboration</a:t>
            </a:r>
            <a:endParaRPr lang="en-US" b="1" kern="1200" dirty="0">
              <a:solidFill>
                <a:schemeClr val="tx1"/>
              </a:solidFill>
              <a:latin typeface="+mj-lt"/>
              <a:ea typeface="+mj-ea"/>
              <a:cs typeface="+mj-cs"/>
            </a:endParaRPr>
          </a:p>
        </p:txBody>
      </p:sp>
      <p:sp>
        <p:nvSpPr>
          <p:cNvPr id="11" name="Oval 10">
            <a:extLst>
              <a:ext uri="{FF2B5EF4-FFF2-40B4-BE49-F238E27FC236}">
                <a16:creationId xmlns:a16="http://schemas.microsoft.com/office/drawing/2014/main" id="{6437D937-A7F1-4011-92B4-328E5BE1B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8567" y="620480"/>
            <a:ext cx="2243800" cy="224379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Oval 12">
            <a:extLst>
              <a:ext uri="{FF2B5EF4-FFF2-40B4-BE49-F238E27FC236}">
                <a16:creationId xmlns:a16="http://schemas.microsoft.com/office/drawing/2014/main" id="{B672F332-AF08-46C6-94F0-77684310D7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95001" y="2466604"/>
            <a:ext cx="962395" cy="96239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Oval 14">
            <a:extLst>
              <a:ext uri="{FF2B5EF4-FFF2-40B4-BE49-F238E27FC236}">
                <a16:creationId xmlns:a16="http://schemas.microsoft.com/office/drawing/2014/main" id="{34244EF8-D73A-40E1-BE73-D46E6B4B04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5829" y="2327988"/>
            <a:ext cx="293695" cy="29369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AB84D7E8-4ECB-42D7-ADBF-01689B0F24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92113" y="0"/>
            <a:ext cx="5699887" cy="4059244"/>
          </a:xfrm>
          <a:custGeom>
            <a:avLst/>
            <a:gdLst>
              <a:gd name="connsiteX0" fmla="*/ 0 w 5699887"/>
              <a:gd name="connsiteY0" fmla="*/ 0 h 4059244"/>
              <a:gd name="connsiteX1" fmla="*/ 5699887 w 5699887"/>
              <a:gd name="connsiteY1" fmla="*/ 0 h 4059244"/>
              <a:gd name="connsiteX2" fmla="*/ 5699887 w 5699887"/>
              <a:gd name="connsiteY2" fmla="*/ 3944096 h 4059244"/>
              <a:gd name="connsiteX3" fmla="*/ 5525775 w 5699887"/>
              <a:gd name="connsiteY3" fmla="*/ 3980429 h 4059244"/>
              <a:gd name="connsiteX4" fmla="*/ 4663256 w 5699887"/>
              <a:gd name="connsiteY4" fmla="*/ 4059244 h 4059244"/>
              <a:gd name="connsiteX5" fmla="*/ 8566 w 5699887"/>
              <a:gd name="connsiteY5" fmla="*/ 67422 h 4059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99887" h="4059244">
                <a:moveTo>
                  <a:pt x="0" y="0"/>
                </a:moveTo>
                <a:lnTo>
                  <a:pt x="5699887" y="0"/>
                </a:lnTo>
                <a:lnTo>
                  <a:pt x="5699887" y="3944096"/>
                </a:lnTo>
                <a:lnTo>
                  <a:pt x="5525775" y="3980429"/>
                </a:lnTo>
                <a:cubicBezTo>
                  <a:pt x="5246154" y="4032190"/>
                  <a:pt x="4957865" y="4059244"/>
                  <a:pt x="4663256" y="4059244"/>
                </a:cubicBezTo>
                <a:cubicBezTo>
                  <a:pt x="2306390" y="4059244"/>
                  <a:pt x="353936" y="2327747"/>
                  <a:pt x="8566" y="67422"/>
                </a:cubicBez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9" name="Straight Connector 18">
            <a:extLst>
              <a:ext uri="{FF2B5EF4-FFF2-40B4-BE49-F238E27FC236}">
                <a16:creationId xmlns:a16="http://schemas.microsoft.com/office/drawing/2014/main" id="{9E8E38ED-369A-44C2-B635-0BED0E48A6E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00392" y="4525347"/>
            <a:ext cx="0" cy="1737360"/>
          </a:xfrm>
          <a:prstGeom prst="line">
            <a:avLst/>
          </a:prstGeom>
          <a:ln w="19050" cap="sq">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456443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42285737-90EE-47DC-AC80-8AE156B119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1"/>
            <a:ext cx="4403709" cy="6858001"/>
          </a:xfrm>
          <a:custGeom>
            <a:avLst/>
            <a:gdLst>
              <a:gd name="connsiteX0" fmla="*/ 3223890 w 4403709"/>
              <a:gd name="connsiteY0" fmla="*/ 6858001 h 6858001"/>
              <a:gd name="connsiteX1" fmla="*/ 4101908 w 4403709"/>
              <a:gd name="connsiteY1" fmla="*/ 6858001 h 6858001"/>
              <a:gd name="connsiteX2" fmla="*/ 3254950 w 4403709"/>
              <a:gd name="connsiteY2" fmla="*/ 1599356 h 6858001"/>
              <a:gd name="connsiteX3" fmla="*/ 3254950 w 4403709"/>
              <a:gd name="connsiteY3" fmla="*/ 1594062 h 6858001"/>
              <a:gd name="connsiteX4" fmla="*/ 4403709 w 4403709"/>
              <a:gd name="connsiteY4" fmla="*/ 0 h 6858001"/>
              <a:gd name="connsiteX5" fmla="*/ 3254950 w 4403709"/>
              <a:gd name="connsiteY5" fmla="*/ 0 h 6858001"/>
              <a:gd name="connsiteX6" fmla="*/ 2903520 w 4403709"/>
              <a:gd name="connsiteY6" fmla="*/ 0 h 6858001"/>
              <a:gd name="connsiteX7" fmla="*/ 0 w 4403709"/>
              <a:gd name="connsiteY7" fmla="*/ 0 h 6858001"/>
              <a:gd name="connsiteX8" fmla="*/ 0 w 4403709"/>
              <a:gd name="connsiteY8" fmla="*/ 6858000 h 6858001"/>
              <a:gd name="connsiteX9" fmla="*/ 3223890 w 4403709"/>
              <a:gd name="connsiteY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3709" h="6858001">
                <a:moveTo>
                  <a:pt x="3223890" y="6858001"/>
                </a:moveTo>
                <a:lnTo>
                  <a:pt x="4101908" y="6858001"/>
                </a:lnTo>
                <a:lnTo>
                  <a:pt x="3254950" y="1599356"/>
                </a:lnTo>
                <a:lnTo>
                  <a:pt x="3254950" y="1594062"/>
                </a:lnTo>
                <a:lnTo>
                  <a:pt x="4403709" y="0"/>
                </a:lnTo>
                <a:lnTo>
                  <a:pt x="3254950" y="0"/>
                </a:lnTo>
                <a:lnTo>
                  <a:pt x="2903520" y="0"/>
                </a:lnTo>
                <a:lnTo>
                  <a:pt x="0" y="0"/>
                </a:lnTo>
                <a:lnTo>
                  <a:pt x="0" y="6858000"/>
                </a:lnTo>
                <a:lnTo>
                  <a:pt x="3223890" y="6858000"/>
                </a:lnTo>
                <a:close/>
              </a:path>
            </a:pathLst>
          </a:custGeom>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2" name="Group 11">
            <a:extLst>
              <a:ext uri="{FF2B5EF4-FFF2-40B4-BE49-F238E27FC236}">
                <a16:creationId xmlns:a16="http://schemas.microsoft.com/office/drawing/2014/main" id="{B57BDC17-F1B3-455F-BBF1-680AA1F25C0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315292" y="0"/>
            <a:ext cx="2436813" cy="6858001"/>
            <a:chOff x="1320800" y="0"/>
            <a:chExt cx="2436813" cy="6858001"/>
          </a:xfrm>
        </p:grpSpPr>
        <p:sp>
          <p:nvSpPr>
            <p:cNvPr id="13" name="Freeform 6">
              <a:extLst>
                <a:ext uri="{FF2B5EF4-FFF2-40B4-BE49-F238E27FC236}">
                  <a16:creationId xmlns:a16="http://schemas.microsoft.com/office/drawing/2014/main" id="{64E2FA9A-FEF7-4501-B0EB-5E45EDD217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14" name="Freeform 7">
              <a:extLst>
                <a:ext uri="{FF2B5EF4-FFF2-40B4-BE49-F238E27FC236}">
                  <a16:creationId xmlns:a16="http://schemas.microsoft.com/office/drawing/2014/main" id="{BC38192B-B4CB-47D4-A3B1-10010247F1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rgbClr val="595959"/>
            </a:solidFill>
            <a:ln>
              <a:noFill/>
            </a:ln>
          </p:spPr>
        </p:sp>
        <p:sp>
          <p:nvSpPr>
            <p:cNvPr id="15" name="Freeform 8">
              <a:extLst>
                <a:ext uri="{FF2B5EF4-FFF2-40B4-BE49-F238E27FC236}">
                  <a16:creationId xmlns:a16="http://schemas.microsoft.com/office/drawing/2014/main" id="{96330E33-E171-4B0F-82B5-AF7230399B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rgbClr val="262626"/>
            </a:solidFill>
            <a:ln>
              <a:noFill/>
            </a:ln>
          </p:spPr>
        </p:sp>
        <p:sp>
          <p:nvSpPr>
            <p:cNvPr id="16" name="Freeform 9">
              <a:extLst>
                <a:ext uri="{FF2B5EF4-FFF2-40B4-BE49-F238E27FC236}">
                  <a16:creationId xmlns:a16="http://schemas.microsoft.com/office/drawing/2014/main" id="{332B1723-69BF-42D7-B757-0FA059E152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7" name="Freeform 10">
              <a:extLst>
                <a:ext uri="{FF2B5EF4-FFF2-40B4-BE49-F238E27FC236}">
                  <a16:creationId xmlns:a16="http://schemas.microsoft.com/office/drawing/2014/main" id="{F115D62D-1E96-48D1-A78D-D370A0BFB9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8" name="Freeform 11">
              <a:extLst>
                <a:ext uri="{FF2B5EF4-FFF2-40B4-BE49-F238E27FC236}">
                  <a16:creationId xmlns:a16="http://schemas.microsoft.com/office/drawing/2014/main" id="{91C2876A-169D-4822-A766-C00578C88B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rgbClr val="404040"/>
            </a:solidFill>
            <a:ln>
              <a:noFill/>
            </a:ln>
          </p:spPr>
        </p:sp>
      </p:grpSp>
      <p:sp>
        <p:nvSpPr>
          <p:cNvPr id="2" name="TextBox 1">
            <a:extLst>
              <a:ext uri="{FF2B5EF4-FFF2-40B4-BE49-F238E27FC236}">
                <a16:creationId xmlns:a16="http://schemas.microsoft.com/office/drawing/2014/main" id="{F4629159-E15F-4E0C-A25E-EFCD15CF8A6B}"/>
              </a:ext>
            </a:extLst>
          </p:cNvPr>
          <p:cNvSpPr txBox="1"/>
          <p:nvPr/>
        </p:nvSpPr>
        <p:spPr>
          <a:xfrm>
            <a:off x="535020" y="685800"/>
            <a:ext cx="2780271" cy="5105400"/>
          </a:xfrm>
          <a:prstGeom prst="rect">
            <a:avLst/>
          </a:prstGeom>
        </p:spPr>
        <p:txBody>
          <a:bodyPr vert="horz" lIns="91440" tIns="45720" rIns="91440" bIns="45720" rtlCol="0" anchor="ctr">
            <a:normAutofit/>
          </a:bodyPr>
          <a:lstStyle/>
          <a:p>
            <a:pPr marL="0" marR="0" lvl="0" indent="0" fontAlgn="auto">
              <a:lnSpc>
                <a:spcPct val="90000"/>
              </a:lnSpc>
              <a:spcBef>
                <a:spcPct val="0"/>
              </a:spcBef>
              <a:spcAft>
                <a:spcPts val="600"/>
              </a:spcAft>
              <a:buClrTx/>
              <a:buSzTx/>
              <a:tabLst/>
              <a:defRPr/>
            </a:pPr>
            <a:r>
              <a:rPr kumimoji="0" lang="en-US" sz="4000" b="0" i="1" u="none" strike="noStrike" kern="1200" cap="none" spc="0" normalizeH="0" baseline="0" noProof="0" dirty="0">
                <a:ln>
                  <a:noFill/>
                </a:ln>
                <a:solidFill>
                  <a:srgbClr val="FFFFFF"/>
                </a:solidFill>
                <a:effectLst/>
                <a:uLnTx/>
                <a:uFillTx/>
                <a:latin typeface="+mj-lt"/>
                <a:ea typeface="+mj-ea"/>
                <a:cs typeface="+mj-cs"/>
              </a:rPr>
              <a:t>CIT</a:t>
            </a:r>
          </a:p>
          <a:p>
            <a:pPr marL="0" marR="0" lvl="0" indent="0" fontAlgn="auto">
              <a:lnSpc>
                <a:spcPct val="90000"/>
              </a:lnSpc>
              <a:spcBef>
                <a:spcPct val="0"/>
              </a:spcBef>
              <a:spcAft>
                <a:spcPts val="600"/>
              </a:spcAft>
              <a:buClrTx/>
              <a:buSzTx/>
              <a:tabLst/>
              <a:defRPr/>
            </a:pPr>
            <a:r>
              <a:rPr kumimoji="0" lang="en-US" sz="4000" b="0" i="1" u="none" strike="noStrike" kern="1200" cap="none" spc="0" normalizeH="0" baseline="0" noProof="0" dirty="0">
                <a:ln>
                  <a:noFill/>
                </a:ln>
                <a:solidFill>
                  <a:srgbClr val="FFFFFF"/>
                </a:solidFill>
                <a:effectLst/>
                <a:uLnTx/>
                <a:uFillTx/>
                <a:latin typeface="+mj-lt"/>
                <a:ea typeface="+mj-ea"/>
                <a:cs typeface="+mj-cs"/>
              </a:rPr>
              <a:t>Covid-19 Research Solutions Group</a:t>
            </a:r>
          </a:p>
        </p:txBody>
      </p:sp>
      <p:graphicFrame>
        <p:nvGraphicFramePr>
          <p:cNvPr id="5" name="Content Placeholder 2">
            <a:extLst>
              <a:ext uri="{FF2B5EF4-FFF2-40B4-BE49-F238E27FC236}">
                <a16:creationId xmlns:a16="http://schemas.microsoft.com/office/drawing/2014/main" id="{45C89ADC-AA26-4ED3-BACF-E87041C9D1E3}"/>
              </a:ext>
            </a:extLst>
          </p:cNvPr>
          <p:cNvGraphicFramePr>
            <a:graphicFrameLocks noGrp="1"/>
          </p:cNvGraphicFramePr>
          <p:nvPr>
            <p:ph idx="1"/>
            <p:extLst>
              <p:ext uri="{D42A27DB-BD31-4B8C-83A1-F6EECF244321}">
                <p14:modId xmlns:p14="http://schemas.microsoft.com/office/powerpoint/2010/main" val="4161673108"/>
              </p:ext>
            </p:extLst>
          </p:nvPr>
        </p:nvGraphicFramePr>
        <p:xfrm>
          <a:off x="5010150" y="685800"/>
          <a:ext cx="6492875" cy="5105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a:extLst>
              <a:ext uri="{FF2B5EF4-FFF2-40B4-BE49-F238E27FC236}">
                <a16:creationId xmlns:a16="http://schemas.microsoft.com/office/drawing/2014/main" id="{7EC92BB7-2AEF-4779-84FA-DCD9E1CD0FE2}"/>
              </a:ext>
            </a:extLst>
          </p:cNvPr>
          <p:cNvSpPr txBox="1"/>
          <p:nvPr/>
        </p:nvSpPr>
        <p:spPr>
          <a:xfrm>
            <a:off x="5010150" y="5770602"/>
            <a:ext cx="5750920" cy="369332"/>
          </a:xfrm>
          <a:prstGeom prst="rect">
            <a:avLst/>
          </a:prstGeom>
          <a:noFill/>
        </p:spPr>
        <p:txBody>
          <a:bodyPr wrap="square" rtlCol="0">
            <a:spAutoFit/>
          </a:bodyPr>
          <a:lstStyle/>
          <a:p>
            <a:r>
              <a:rPr lang="en-GB" b="1" dirty="0"/>
              <a:t>Funding stream: SFI Covid-19 Rapid Response Call</a:t>
            </a:r>
          </a:p>
        </p:txBody>
      </p:sp>
    </p:spTree>
    <p:extLst>
      <p:ext uri="{BB962C8B-B14F-4D97-AF65-F5344CB8AC3E}">
        <p14:creationId xmlns:p14="http://schemas.microsoft.com/office/powerpoint/2010/main" val="30179534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59AE206-7EBA-4D33-8BC9-9D8158553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1"/>
          <p:cNvSpPr>
            <a:spLocks noGrp="1"/>
          </p:cNvSpPr>
          <p:nvPr>
            <p:ph type="title"/>
          </p:nvPr>
        </p:nvSpPr>
        <p:spPr>
          <a:xfrm>
            <a:off x="453886" y="4525347"/>
            <a:ext cx="7126358" cy="1737360"/>
          </a:xfrm>
        </p:spPr>
        <p:txBody>
          <a:bodyPr vert="horz" lIns="91440" tIns="45720" rIns="91440" bIns="45720" rtlCol="0" anchor="ctr">
            <a:normAutofit/>
          </a:bodyPr>
          <a:lstStyle/>
          <a:p>
            <a:r>
              <a:rPr lang="en-US" b="1" kern="1200" dirty="0">
                <a:solidFill>
                  <a:schemeClr val="tx1"/>
                </a:solidFill>
                <a:latin typeface="+mj-lt"/>
                <a:ea typeface="+mj-ea"/>
                <a:cs typeface="+mj-cs"/>
              </a:rPr>
              <a:t>(Open) Access to Information</a:t>
            </a:r>
          </a:p>
        </p:txBody>
      </p:sp>
      <p:sp>
        <p:nvSpPr>
          <p:cNvPr id="11" name="Oval 10">
            <a:extLst>
              <a:ext uri="{FF2B5EF4-FFF2-40B4-BE49-F238E27FC236}">
                <a16:creationId xmlns:a16="http://schemas.microsoft.com/office/drawing/2014/main" id="{6437D937-A7F1-4011-92B4-328E5BE1B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8567" y="620480"/>
            <a:ext cx="2243800" cy="224379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Oval 12">
            <a:extLst>
              <a:ext uri="{FF2B5EF4-FFF2-40B4-BE49-F238E27FC236}">
                <a16:creationId xmlns:a16="http://schemas.microsoft.com/office/drawing/2014/main" id="{B672F332-AF08-46C6-94F0-77684310D7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95001" y="2466604"/>
            <a:ext cx="962395" cy="96239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Oval 14">
            <a:extLst>
              <a:ext uri="{FF2B5EF4-FFF2-40B4-BE49-F238E27FC236}">
                <a16:creationId xmlns:a16="http://schemas.microsoft.com/office/drawing/2014/main" id="{34244EF8-D73A-40E1-BE73-D46E6B4B04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5829" y="2327988"/>
            <a:ext cx="293695" cy="29369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AB84D7E8-4ECB-42D7-ADBF-01689B0F24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92113" y="0"/>
            <a:ext cx="5699887" cy="4059244"/>
          </a:xfrm>
          <a:custGeom>
            <a:avLst/>
            <a:gdLst>
              <a:gd name="connsiteX0" fmla="*/ 0 w 5699887"/>
              <a:gd name="connsiteY0" fmla="*/ 0 h 4059244"/>
              <a:gd name="connsiteX1" fmla="*/ 5699887 w 5699887"/>
              <a:gd name="connsiteY1" fmla="*/ 0 h 4059244"/>
              <a:gd name="connsiteX2" fmla="*/ 5699887 w 5699887"/>
              <a:gd name="connsiteY2" fmla="*/ 3944096 h 4059244"/>
              <a:gd name="connsiteX3" fmla="*/ 5525775 w 5699887"/>
              <a:gd name="connsiteY3" fmla="*/ 3980429 h 4059244"/>
              <a:gd name="connsiteX4" fmla="*/ 4663256 w 5699887"/>
              <a:gd name="connsiteY4" fmla="*/ 4059244 h 4059244"/>
              <a:gd name="connsiteX5" fmla="*/ 8566 w 5699887"/>
              <a:gd name="connsiteY5" fmla="*/ 67422 h 4059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99887" h="4059244">
                <a:moveTo>
                  <a:pt x="0" y="0"/>
                </a:moveTo>
                <a:lnTo>
                  <a:pt x="5699887" y="0"/>
                </a:lnTo>
                <a:lnTo>
                  <a:pt x="5699887" y="3944096"/>
                </a:lnTo>
                <a:lnTo>
                  <a:pt x="5525775" y="3980429"/>
                </a:lnTo>
                <a:cubicBezTo>
                  <a:pt x="5246154" y="4032190"/>
                  <a:pt x="4957865" y="4059244"/>
                  <a:pt x="4663256" y="4059244"/>
                </a:cubicBezTo>
                <a:cubicBezTo>
                  <a:pt x="2306390" y="4059244"/>
                  <a:pt x="353936" y="2327747"/>
                  <a:pt x="8566" y="67422"/>
                </a:cubicBez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9" name="Straight Connector 18">
            <a:extLst>
              <a:ext uri="{FF2B5EF4-FFF2-40B4-BE49-F238E27FC236}">
                <a16:creationId xmlns:a16="http://schemas.microsoft.com/office/drawing/2014/main" id="{9E8E38ED-369A-44C2-B635-0BED0E48A6E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00392" y="4525347"/>
            <a:ext cx="0" cy="1737360"/>
          </a:xfrm>
          <a:prstGeom prst="line">
            <a:avLst/>
          </a:prstGeom>
          <a:ln w="19050" cap="sq">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259891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D10B6F42-19D7-41C8-84AF-BC3EF4877FE6}"/>
              </a:ext>
            </a:extLst>
          </p:cNvPr>
          <p:cNvPicPr>
            <a:picLocks noChangeAspect="1"/>
          </p:cNvPicPr>
          <p:nvPr/>
        </p:nvPicPr>
        <p:blipFill>
          <a:blip r:embed="rId2"/>
          <a:stretch>
            <a:fillRect/>
          </a:stretch>
        </p:blipFill>
        <p:spPr>
          <a:xfrm>
            <a:off x="643467" y="661839"/>
            <a:ext cx="10905066" cy="5534321"/>
          </a:xfrm>
          <a:prstGeom prst="rect">
            <a:avLst/>
          </a:prstGeom>
          <a:ln>
            <a:noFill/>
          </a:ln>
        </p:spPr>
      </p:pic>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5C2F2A30-564A-4BC3-ADCE-486769E6C39A}"/>
              </a:ext>
            </a:extLst>
          </p:cNvPr>
          <p:cNvSpPr/>
          <p:nvPr/>
        </p:nvSpPr>
        <p:spPr>
          <a:xfrm>
            <a:off x="2638387" y="944192"/>
            <a:ext cx="2105891" cy="348166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D84C1423-2233-454C-B14E-BD1493E47C62}"/>
              </a:ext>
            </a:extLst>
          </p:cNvPr>
          <p:cNvSpPr txBox="1"/>
          <p:nvPr/>
        </p:nvSpPr>
        <p:spPr>
          <a:xfrm>
            <a:off x="8746435" y="2654289"/>
            <a:ext cx="2597426" cy="2031325"/>
          </a:xfrm>
          <a:prstGeom prst="rect">
            <a:avLst/>
          </a:prstGeom>
          <a:noFill/>
        </p:spPr>
        <p:txBody>
          <a:bodyPr wrap="square" rtlCol="0">
            <a:spAutoFit/>
          </a:bodyPr>
          <a:lstStyle/>
          <a:p>
            <a:pPr algn="ctr"/>
            <a:r>
              <a:rPr lang="en-GB" b="1" dirty="0"/>
              <a:t>SINGING</a:t>
            </a:r>
          </a:p>
          <a:p>
            <a:pPr algn="ctr"/>
            <a:endParaRPr lang="en-GB" b="1" dirty="0"/>
          </a:p>
          <a:p>
            <a:pPr algn="ctr"/>
            <a:endParaRPr lang="en-GB" b="1" dirty="0"/>
          </a:p>
          <a:p>
            <a:pPr algn="ctr"/>
            <a:r>
              <a:rPr lang="en-GB" b="1" dirty="0"/>
              <a:t>TALKING</a:t>
            </a:r>
          </a:p>
          <a:p>
            <a:pPr algn="ctr"/>
            <a:endParaRPr lang="en-GB" b="1" dirty="0"/>
          </a:p>
          <a:p>
            <a:pPr algn="ctr"/>
            <a:endParaRPr lang="en-GB" b="1" dirty="0"/>
          </a:p>
          <a:p>
            <a:pPr algn="ctr"/>
            <a:r>
              <a:rPr lang="en-GB" b="1" dirty="0"/>
              <a:t>VENTILATION</a:t>
            </a:r>
          </a:p>
        </p:txBody>
      </p:sp>
      <p:grpSp>
        <p:nvGrpSpPr>
          <p:cNvPr id="19" name="Group 18">
            <a:extLst>
              <a:ext uri="{FF2B5EF4-FFF2-40B4-BE49-F238E27FC236}">
                <a16:creationId xmlns:a16="http://schemas.microsoft.com/office/drawing/2014/main" id="{161B7238-9FD0-4090-A0B2-007C89047AD4}"/>
              </a:ext>
            </a:extLst>
          </p:cNvPr>
          <p:cNvGrpSpPr/>
          <p:nvPr/>
        </p:nvGrpSpPr>
        <p:grpSpPr>
          <a:xfrm>
            <a:off x="8723600" y="2685022"/>
            <a:ext cx="2699774" cy="2065725"/>
            <a:chOff x="8723600" y="2685022"/>
            <a:chExt cx="2699774" cy="2065725"/>
          </a:xfrm>
        </p:grpSpPr>
        <p:cxnSp>
          <p:nvCxnSpPr>
            <p:cNvPr id="9" name="Straight Connector 8">
              <a:extLst>
                <a:ext uri="{FF2B5EF4-FFF2-40B4-BE49-F238E27FC236}">
                  <a16:creationId xmlns:a16="http://schemas.microsoft.com/office/drawing/2014/main" id="{FFA8058D-D8F2-46E0-88BC-E896A9C1C444}"/>
                </a:ext>
              </a:extLst>
            </p:cNvPr>
            <p:cNvCxnSpPr/>
            <p:nvPr/>
          </p:nvCxnSpPr>
          <p:spPr>
            <a:xfrm>
              <a:off x="8723600" y="2685022"/>
              <a:ext cx="2699774" cy="206572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5622909-EE21-4406-A7FC-F1CB7A44214D}"/>
                </a:ext>
              </a:extLst>
            </p:cNvPr>
            <p:cNvCxnSpPr>
              <a:cxnSpLocks/>
            </p:cNvCxnSpPr>
            <p:nvPr/>
          </p:nvCxnSpPr>
          <p:spPr>
            <a:xfrm flipH="1">
              <a:off x="8950036" y="2685022"/>
              <a:ext cx="2393825" cy="203132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 name="TextBox 1">
            <a:extLst>
              <a:ext uri="{FF2B5EF4-FFF2-40B4-BE49-F238E27FC236}">
                <a16:creationId xmlns:a16="http://schemas.microsoft.com/office/drawing/2014/main" id="{699241B1-E460-4FA5-A8C7-9F28A1797D49}"/>
              </a:ext>
            </a:extLst>
          </p:cNvPr>
          <p:cNvSpPr txBox="1"/>
          <p:nvPr/>
        </p:nvSpPr>
        <p:spPr>
          <a:xfrm>
            <a:off x="8723600" y="6157748"/>
            <a:ext cx="2915478" cy="369332"/>
          </a:xfrm>
          <a:prstGeom prst="rect">
            <a:avLst/>
          </a:prstGeom>
          <a:noFill/>
        </p:spPr>
        <p:txBody>
          <a:bodyPr wrap="square" rtlCol="0">
            <a:spAutoFit/>
          </a:bodyPr>
          <a:lstStyle/>
          <a:p>
            <a:pPr algn="ctr"/>
            <a:r>
              <a:rPr lang="en-GB" b="1" dirty="0"/>
              <a:t>March 2020</a:t>
            </a:r>
          </a:p>
        </p:txBody>
      </p:sp>
    </p:spTree>
    <p:extLst>
      <p:ext uri="{BB962C8B-B14F-4D97-AF65-F5344CB8AC3E}">
        <p14:creationId xmlns:p14="http://schemas.microsoft.com/office/powerpoint/2010/main" val="3381302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3000"/>
                <a:satMod val="150000"/>
                <a:shade val="98000"/>
                <a:lumMod val="102000"/>
              </a:schemeClr>
            </a:gs>
            <a:gs pos="50000">
              <a:schemeClr val="bg1">
                <a:tint val="98000"/>
                <a:satMod val="130000"/>
                <a:shade val="9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2509F26-B5DC-4BA7-B476-4CB044237A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11" name="Rectangle 10">
            <a:extLst>
              <a:ext uri="{FF2B5EF4-FFF2-40B4-BE49-F238E27FC236}">
                <a16:creationId xmlns:a16="http://schemas.microsoft.com/office/drawing/2014/main" id="{DB103EB1-B135-4526-B883-33228FC27F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80000">
            <a:off x="815340" y="683404"/>
            <a:ext cx="10561320" cy="5404104"/>
          </a:xfrm>
          <a:prstGeom prst="rect">
            <a:avLst/>
          </a:prstGeom>
          <a:solidFill>
            <a:srgbClr val="FFFFFF"/>
          </a:solidFill>
          <a:ln w="3175" cap="sq" cmpd="thinThick">
            <a:solidFill>
              <a:srgbClr val="DDDDDD"/>
            </a:solidFill>
            <a:miter lim="800000"/>
          </a:ln>
          <a:effectLst>
            <a:outerShdw blurRad="2667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pic>
        <p:nvPicPr>
          <p:cNvPr id="4" name="Picture 3">
            <a:extLst>
              <a:ext uri="{FF2B5EF4-FFF2-40B4-BE49-F238E27FC236}">
                <a16:creationId xmlns:a16="http://schemas.microsoft.com/office/drawing/2014/main" id="{3816D106-B4DA-4252-B31F-D83E2EA0EDD3}"/>
              </a:ext>
            </a:extLst>
          </p:cNvPr>
          <p:cNvPicPr>
            <a:picLocks noChangeAspect="1"/>
          </p:cNvPicPr>
          <p:nvPr/>
        </p:nvPicPr>
        <p:blipFill rotWithShape="1">
          <a:blip r:embed="rId2"/>
          <a:srcRect r="1" b="3909"/>
          <a:stretch/>
        </p:blipFill>
        <p:spPr>
          <a:xfrm rot="21480000">
            <a:off x="1137837" y="1003258"/>
            <a:ext cx="9916327" cy="4764396"/>
          </a:xfrm>
          <a:prstGeom prst="rect">
            <a:avLst/>
          </a:prstGeom>
        </p:spPr>
      </p:pic>
      <p:sp>
        <p:nvSpPr>
          <p:cNvPr id="2" name="TextBox 1">
            <a:extLst>
              <a:ext uri="{FF2B5EF4-FFF2-40B4-BE49-F238E27FC236}">
                <a16:creationId xmlns:a16="http://schemas.microsoft.com/office/drawing/2014/main" id="{B82D02B0-A787-4E1B-A759-2F54CA832BAA}"/>
              </a:ext>
            </a:extLst>
          </p:cNvPr>
          <p:cNvSpPr txBox="1"/>
          <p:nvPr/>
        </p:nvSpPr>
        <p:spPr>
          <a:xfrm>
            <a:off x="7434470" y="5939241"/>
            <a:ext cx="2915478" cy="369332"/>
          </a:xfrm>
          <a:prstGeom prst="rect">
            <a:avLst/>
          </a:prstGeom>
          <a:noFill/>
        </p:spPr>
        <p:txBody>
          <a:bodyPr wrap="square" rtlCol="0">
            <a:spAutoFit/>
          </a:bodyPr>
          <a:lstStyle/>
          <a:p>
            <a:pPr algn="ctr"/>
            <a:r>
              <a:rPr lang="en-GB" b="1" dirty="0"/>
              <a:t>March 2020</a:t>
            </a:r>
          </a:p>
        </p:txBody>
      </p:sp>
    </p:spTree>
    <p:extLst>
      <p:ext uri="{BB962C8B-B14F-4D97-AF65-F5344CB8AC3E}">
        <p14:creationId xmlns:p14="http://schemas.microsoft.com/office/powerpoint/2010/main" val="14781991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34">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0546C511-E6F3-48A4-9AC2-322B50A7DB5B}"/>
              </a:ext>
            </a:extLst>
          </p:cNvPr>
          <p:cNvPicPr>
            <a:picLocks noChangeAspect="1"/>
          </p:cNvPicPr>
          <p:nvPr/>
        </p:nvPicPr>
        <p:blipFill rotWithShape="1">
          <a:blip r:embed="rId2"/>
          <a:srcRect l="12184" r="26914" b="9091"/>
          <a:stretch/>
        </p:blipFill>
        <p:spPr>
          <a:xfrm>
            <a:off x="3523488" y="10"/>
            <a:ext cx="8668512" cy="6857990"/>
          </a:xfrm>
          <a:prstGeom prst="rect">
            <a:avLst/>
          </a:prstGeom>
        </p:spPr>
      </p:pic>
      <p:sp>
        <p:nvSpPr>
          <p:cNvPr id="37" name="Rectangle 36">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6D681BE6-2E42-4D56-85EB-503FD101F09F}"/>
              </a:ext>
            </a:extLst>
          </p:cNvPr>
          <p:cNvSpPr txBox="1"/>
          <p:nvPr/>
        </p:nvSpPr>
        <p:spPr>
          <a:xfrm>
            <a:off x="477981" y="1122363"/>
            <a:ext cx="4023360" cy="3204134"/>
          </a:xfrm>
          <a:prstGeom prst="rect">
            <a:avLst/>
          </a:prstGeom>
        </p:spPr>
        <p:txBody>
          <a:bodyPr vert="horz" lIns="91440" tIns="45720" rIns="91440" bIns="45720" rtlCol="0" anchor="b">
            <a:normAutofit/>
          </a:bodyPr>
          <a:lstStyle/>
          <a:p>
            <a:pPr>
              <a:lnSpc>
                <a:spcPct val="90000"/>
              </a:lnSpc>
              <a:spcBef>
                <a:spcPct val="0"/>
              </a:spcBef>
              <a:spcAft>
                <a:spcPts val="600"/>
              </a:spcAft>
            </a:pPr>
            <a:endParaRPr lang="en-US" sz="4800" dirty="0">
              <a:latin typeface="+mj-lt"/>
              <a:ea typeface="+mj-ea"/>
              <a:cs typeface="+mj-cs"/>
            </a:endParaRPr>
          </a:p>
        </p:txBody>
      </p:sp>
      <p:sp>
        <p:nvSpPr>
          <p:cNvPr id="39" name="Rectangle 38">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1" name="Rectangle 40">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6B94CACF-F205-48E7-8B1B-376CAC4A9D78}"/>
              </a:ext>
            </a:extLst>
          </p:cNvPr>
          <p:cNvSpPr txBox="1"/>
          <p:nvPr/>
        </p:nvSpPr>
        <p:spPr>
          <a:xfrm>
            <a:off x="646246" y="1216325"/>
            <a:ext cx="4023360" cy="5355312"/>
          </a:xfrm>
          <a:prstGeom prst="rect">
            <a:avLst/>
          </a:prstGeom>
          <a:noFill/>
        </p:spPr>
        <p:txBody>
          <a:bodyPr wrap="square" rtlCol="0">
            <a:spAutoFit/>
          </a:bodyPr>
          <a:lstStyle/>
          <a:p>
            <a:r>
              <a:rPr lang="en-GB" sz="4000" dirty="0"/>
              <a:t>What’s the fuss about MASKS?</a:t>
            </a:r>
          </a:p>
          <a:p>
            <a:endParaRPr lang="en-GB" sz="2800"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r>
              <a:rPr lang="en-GB" dirty="0"/>
              <a:t>Readily available materials</a:t>
            </a:r>
          </a:p>
          <a:p>
            <a:endParaRPr lang="en-GB" dirty="0"/>
          </a:p>
          <a:p>
            <a:endParaRPr lang="en-GB" dirty="0"/>
          </a:p>
          <a:p>
            <a:endParaRPr lang="en-GB" dirty="0"/>
          </a:p>
          <a:p>
            <a:endParaRPr lang="en-GB" dirty="0"/>
          </a:p>
        </p:txBody>
      </p:sp>
      <p:sp>
        <p:nvSpPr>
          <p:cNvPr id="2" name="TextBox 1">
            <a:extLst>
              <a:ext uri="{FF2B5EF4-FFF2-40B4-BE49-F238E27FC236}">
                <a16:creationId xmlns:a16="http://schemas.microsoft.com/office/drawing/2014/main" id="{B5392C83-099A-439F-A5FA-F7E8C3E07EAA}"/>
              </a:ext>
            </a:extLst>
          </p:cNvPr>
          <p:cNvSpPr txBox="1"/>
          <p:nvPr/>
        </p:nvSpPr>
        <p:spPr>
          <a:xfrm>
            <a:off x="284889" y="6345487"/>
            <a:ext cx="2915478" cy="369332"/>
          </a:xfrm>
          <a:prstGeom prst="rect">
            <a:avLst/>
          </a:prstGeom>
          <a:noFill/>
        </p:spPr>
        <p:txBody>
          <a:bodyPr wrap="square" rtlCol="0">
            <a:spAutoFit/>
          </a:bodyPr>
          <a:lstStyle/>
          <a:p>
            <a:pPr algn="ctr"/>
            <a:r>
              <a:rPr lang="en-GB" b="1" dirty="0"/>
              <a:t>March 2020</a:t>
            </a:r>
          </a:p>
        </p:txBody>
      </p:sp>
    </p:spTree>
    <p:extLst>
      <p:ext uri="{BB962C8B-B14F-4D97-AF65-F5344CB8AC3E}">
        <p14:creationId xmlns:p14="http://schemas.microsoft.com/office/powerpoint/2010/main" val="1082808250"/>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arrier Masks for Consumers - Requirements from NSAI - HRB CRCI | Health  Research Board - Clinical Research Coordination Ireland">
            <a:extLst>
              <a:ext uri="{FF2B5EF4-FFF2-40B4-BE49-F238E27FC236}">
                <a16:creationId xmlns:a16="http://schemas.microsoft.com/office/drawing/2014/main" id="{077B9015-BFBA-47A3-BEBE-C541DC131D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00" y="190500"/>
            <a:ext cx="6477000" cy="6477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3CDAEAB-278C-4AAF-831E-11E023CBD9A2}"/>
              </a:ext>
            </a:extLst>
          </p:cNvPr>
          <p:cNvSpPr txBox="1"/>
          <p:nvPr/>
        </p:nvSpPr>
        <p:spPr>
          <a:xfrm>
            <a:off x="8971722" y="6111519"/>
            <a:ext cx="2915478" cy="369332"/>
          </a:xfrm>
          <a:prstGeom prst="rect">
            <a:avLst/>
          </a:prstGeom>
          <a:noFill/>
        </p:spPr>
        <p:txBody>
          <a:bodyPr wrap="square" rtlCol="0">
            <a:spAutoFit/>
          </a:bodyPr>
          <a:lstStyle/>
          <a:p>
            <a:pPr algn="ctr"/>
            <a:r>
              <a:rPr lang="en-GB" b="1" dirty="0"/>
              <a:t>April 2020</a:t>
            </a:r>
          </a:p>
        </p:txBody>
      </p:sp>
    </p:spTree>
    <p:extLst>
      <p:ext uri="{BB962C8B-B14F-4D97-AF65-F5344CB8AC3E}">
        <p14:creationId xmlns:p14="http://schemas.microsoft.com/office/powerpoint/2010/main" val="21462998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6FF76B9-219D-4469-AF87-0236D2903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5" name="Group 14">
            <a:extLst>
              <a:ext uri="{FF2B5EF4-FFF2-40B4-BE49-F238E27FC236}">
                <a16:creationId xmlns:a16="http://schemas.microsoft.com/office/drawing/2014/main" id="{DB88BD78-87E1-424D-B479-C37D8E41B12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0964637" y="2358"/>
            <a:ext cx="1876653" cy="1766008"/>
            <a:chOff x="-648769" y="2358"/>
            <a:chExt cx="1876653" cy="1766008"/>
          </a:xfrm>
        </p:grpSpPr>
        <p:sp>
          <p:nvSpPr>
            <p:cNvPr id="16" name="Freeform: Shape 15">
              <a:extLst>
                <a:ext uri="{FF2B5EF4-FFF2-40B4-BE49-F238E27FC236}">
                  <a16:creationId xmlns:a16="http://schemas.microsoft.com/office/drawing/2014/main" id="{C05EB894-9410-4B20-95E4-7A25101AB8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15188" y="-231223"/>
              <a:ext cx="1409491" cy="1876653"/>
            </a:xfrm>
            <a:custGeom>
              <a:avLst/>
              <a:gdLst>
                <a:gd name="connsiteX0" fmla="*/ 0 w 1409491"/>
                <a:gd name="connsiteY0" fmla="*/ 643075 h 1876653"/>
                <a:gd name="connsiteX1" fmla="*/ 643075 w 1409491"/>
                <a:gd name="connsiteY1" fmla="*/ 0 h 1876653"/>
                <a:gd name="connsiteX2" fmla="*/ 1409491 w 1409491"/>
                <a:gd name="connsiteY2" fmla="*/ 0 h 1876653"/>
                <a:gd name="connsiteX3" fmla="*/ 1409491 w 1409491"/>
                <a:gd name="connsiteY3" fmla="*/ 1876653 h 1876653"/>
                <a:gd name="connsiteX4" fmla="*/ 1233578 w 1409491"/>
                <a:gd name="connsiteY4" fmla="*/ 1876653 h 1876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491" h="1876653">
                  <a:moveTo>
                    <a:pt x="0" y="643075"/>
                  </a:moveTo>
                  <a:lnTo>
                    <a:pt x="643075" y="0"/>
                  </a:lnTo>
                  <a:lnTo>
                    <a:pt x="1409491" y="0"/>
                  </a:lnTo>
                  <a:lnTo>
                    <a:pt x="1409491" y="1876653"/>
                  </a:lnTo>
                  <a:lnTo>
                    <a:pt x="1233578" y="187665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166E38B6-B050-4340-8E8F-3A971DADC0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301285" y="128278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Rectangle 18">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737196" y="6033666"/>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Isosceles Triangle 20">
            <a:extLst>
              <a:ext uri="{FF2B5EF4-FFF2-40B4-BE49-F238E27FC236}">
                <a16:creationId xmlns:a16="http://schemas.microsoft.com/office/drawing/2014/main" id="{633C5E46-DAC5-4661-9C87-22B08E2A5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43436" y="5721108"/>
            <a:ext cx="2261965" cy="1136891"/>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6E3073C8-C9F2-4351-A76B-6D1DF1C47C98}"/>
              </a:ext>
            </a:extLst>
          </p:cNvPr>
          <p:cNvGrpSpPr/>
          <p:nvPr/>
        </p:nvGrpSpPr>
        <p:grpSpPr>
          <a:xfrm>
            <a:off x="1093824" y="382187"/>
            <a:ext cx="9447115" cy="4627926"/>
            <a:chOff x="0" y="-298264"/>
            <a:chExt cx="4907870" cy="2463604"/>
          </a:xfrm>
        </p:grpSpPr>
        <p:pic>
          <p:nvPicPr>
            <p:cNvPr id="6" name="Picture 5">
              <a:extLst>
                <a:ext uri="{FF2B5EF4-FFF2-40B4-BE49-F238E27FC236}">
                  <a16:creationId xmlns:a16="http://schemas.microsoft.com/office/drawing/2014/main" id="{2BCFE90C-3F38-4FE8-818C-9BF108F0E33C}"/>
                </a:ext>
              </a:extLst>
            </p:cNvPr>
            <p:cNvPicPr/>
            <p:nvPr/>
          </p:nvPicPr>
          <p:blipFill>
            <a:blip r:embed="rId2">
              <a:extLst>
                <a:ext uri="{28A0092B-C50C-407E-A947-70E740481C1C}">
                  <a14:useLocalDpi xmlns:a14="http://schemas.microsoft.com/office/drawing/2010/main" val="0"/>
                </a:ext>
              </a:extLst>
            </a:blip>
            <a:stretch>
              <a:fillRect/>
            </a:stretch>
          </p:blipFill>
          <p:spPr bwMode="auto">
            <a:xfrm>
              <a:off x="0" y="0"/>
              <a:ext cx="2342288" cy="2159141"/>
            </a:xfrm>
            <a:prstGeom prst="rect">
              <a:avLst/>
            </a:prstGeom>
            <a:noFill/>
          </p:spPr>
        </p:pic>
        <p:pic>
          <p:nvPicPr>
            <p:cNvPr id="7" name="Picture 6" descr="A picture containing night, object, star, dark&#10;&#10;Description automatically generated">
              <a:extLst>
                <a:ext uri="{FF2B5EF4-FFF2-40B4-BE49-F238E27FC236}">
                  <a16:creationId xmlns:a16="http://schemas.microsoft.com/office/drawing/2014/main" id="{D800590D-2A8A-4992-9C57-1830546690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93177" y="0"/>
              <a:ext cx="2214693" cy="2165340"/>
            </a:xfrm>
            <a:prstGeom prst="rect">
              <a:avLst/>
            </a:prstGeom>
          </p:spPr>
        </p:pic>
        <p:sp>
          <p:nvSpPr>
            <p:cNvPr id="8" name="TextBox 8">
              <a:extLst>
                <a:ext uri="{FF2B5EF4-FFF2-40B4-BE49-F238E27FC236}">
                  <a16:creationId xmlns:a16="http://schemas.microsoft.com/office/drawing/2014/main" id="{10C6B03D-707B-401C-AD69-3E0DB85DD76F}"/>
                </a:ext>
              </a:extLst>
            </p:cNvPr>
            <p:cNvSpPr txBox="1"/>
            <p:nvPr/>
          </p:nvSpPr>
          <p:spPr>
            <a:xfrm>
              <a:off x="415538" y="-298264"/>
              <a:ext cx="2352675" cy="211842"/>
            </a:xfrm>
            <a:prstGeom prst="rect">
              <a:avLst/>
            </a:prstGeom>
            <a:noFill/>
          </p:spPr>
          <p:txBody>
            <a:bodyPr wrap="square" rtlCol="0">
              <a:normAutofit/>
            </a:bodyPr>
            <a:lstStyle/>
            <a:p>
              <a:pPr>
                <a:lnSpc>
                  <a:spcPct val="90000"/>
                </a:lnSpc>
                <a:spcAft>
                  <a:spcPts val="600"/>
                </a:spcAft>
              </a:pPr>
              <a:r>
                <a:rPr lang="en-GB" sz="2000"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Coughing without a mask</a:t>
              </a:r>
              <a:endParaRPr lang="en-GB" sz="2000" dirty="0">
                <a:effectLst/>
                <a:latin typeface="Times New Roman" panose="02020603050405020304" pitchFamily="18" charset="0"/>
                <a:ea typeface="Times New Roman" panose="02020603050405020304" pitchFamily="18" charset="0"/>
              </a:endParaRPr>
            </a:p>
          </p:txBody>
        </p:sp>
      </p:grpSp>
      <p:sp>
        <p:nvSpPr>
          <p:cNvPr id="11" name="TextBox 8">
            <a:extLst>
              <a:ext uri="{FF2B5EF4-FFF2-40B4-BE49-F238E27FC236}">
                <a16:creationId xmlns:a16="http://schemas.microsoft.com/office/drawing/2014/main" id="{1C14B2B3-BFA7-4D67-94B0-837FB213C506}"/>
              </a:ext>
            </a:extLst>
          </p:cNvPr>
          <p:cNvSpPr txBox="1"/>
          <p:nvPr/>
        </p:nvSpPr>
        <p:spPr>
          <a:xfrm>
            <a:off x="6212493" y="382187"/>
            <a:ext cx="4528643" cy="397949"/>
          </a:xfrm>
          <a:prstGeom prst="rect">
            <a:avLst/>
          </a:prstGeom>
          <a:noFill/>
        </p:spPr>
        <p:txBody>
          <a:bodyPr wrap="square" rtlCol="0">
            <a:normAutofit/>
          </a:bodyPr>
          <a:lstStyle/>
          <a:p>
            <a:pPr algn="ctr">
              <a:lnSpc>
                <a:spcPct val="90000"/>
              </a:lnSpc>
              <a:spcAft>
                <a:spcPts val="600"/>
              </a:spcAft>
            </a:pPr>
            <a:r>
              <a:rPr lang="en-GB" sz="2000"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A typical star field</a:t>
            </a:r>
            <a:endParaRPr lang="en-GB" sz="2000" dirty="0">
              <a:effectLst/>
              <a:latin typeface="Times New Roman" panose="02020603050405020304" pitchFamily="18" charset="0"/>
              <a:ea typeface="Times New Roman" panose="02020603050405020304" pitchFamily="18" charset="0"/>
            </a:endParaRPr>
          </a:p>
        </p:txBody>
      </p:sp>
      <p:sp>
        <p:nvSpPr>
          <p:cNvPr id="22" name="TextBox 21">
            <a:extLst>
              <a:ext uri="{FF2B5EF4-FFF2-40B4-BE49-F238E27FC236}">
                <a16:creationId xmlns:a16="http://schemas.microsoft.com/office/drawing/2014/main" id="{3DC7F5CC-FE03-4A7B-A7B2-3E7CACD25068}"/>
              </a:ext>
            </a:extLst>
          </p:cNvPr>
          <p:cNvSpPr txBox="1"/>
          <p:nvPr/>
        </p:nvSpPr>
        <p:spPr>
          <a:xfrm>
            <a:off x="1093824" y="5254537"/>
            <a:ext cx="4508649" cy="769441"/>
          </a:xfrm>
          <a:prstGeom prst="rect">
            <a:avLst/>
          </a:prstGeom>
          <a:noFill/>
        </p:spPr>
        <p:txBody>
          <a:bodyPr wrap="square">
            <a:spAutoFit/>
          </a:bodyPr>
          <a:lstStyle/>
          <a:p>
            <a:r>
              <a:rPr lang="fr-FR" sz="1100" dirty="0" err="1">
                <a:effectLst/>
                <a:latin typeface="Calibri" panose="020F0502020204030204" pitchFamily="34" charset="0"/>
                <a:ea typeface="Times New Roman" panose="02020603050405020304" pitchFamily="18" charset="0"/>
                <a:cs typeface="Times New Roman" panose="02020603050405020304" pitchFamily="18" charset="0"/>
              </a:rPr>
              <a:t>Anfinrud</a:t>
            </a:r>
            <a:r>
              <a:rPr lang="fr-FR" sz="1100" dirty="0">
                <a:effectLst/>
                <a:latin typeface="Calibri" panose="020F0502020204030204" pitchFamily="34" charset="0"/>
                <a:ea typeface="Times New Roman" panose="02020603050405020304" pitchFamily="18" charset="0"/>
                <a:cs typeface="Times New Roman" panose="02020603050405020304" pitchFamily="18" charset="0"/>
              </a:rPr>
              <a:t>, Philip, </a:t>
            </a:r>
            <a:r>
              <a:rPr lang="fr-FR" sz="1100" dirty="0" err="1">
                <a:effectLst/>
                <a:latin typeface="Calibri" panose="020F0502020204030204" pitchFamily="34" charset="0"/>
                <a:ea typeface="Times New Roman" panose="02020603050405020304" pitchFamily="18" charset="0"/>
                <a:cs typeface="Times New Roman" panose="02020603050405020304" pitchFamily="18" charset="0"/>
              </a:rPr>
              <a:t>Valentyn</a:t>
            </a:r>
            <a:r>
              <a:rPr lang="fr-FR" sz="1100" dirty="0">
                <a:effectLst/>
                <a:latin typeface="Calibri" panose="020F0502020204030204" pitchFamily="34" charset="0"/>
                <a:ea typeface="Times New Roman" panose="02020603050405020304" pitchFamily="18" charset="0"/>
                <a:cs typeface="Times New Roman" panose="02020603050405020304" pitchFamily="18" charset="0"/>
              </a:rPr>
              <a:t> </a:t>
            </a:r>
            <a:r>
              <a:rPr lang="fr-FR" sz="1100" dirty="0" err="1">
                <a:effectLst/>
                <a:latin typeface="Calibri" panose="020F0502020204030204" pitchFamily="34" charset="0"/>
                <a:ea typeface="Times New Roman" panose="02020603050405020304" pitchFamily="18" charset="0"/>
                <a:cs typeface="Times New Roman" panose="02020603050405020304" pitchFamily="18" charset="0"/>
              </a:rPr>
              <a:t>Stadnytskyi</a:t>
            </a:r>
            <a:r>
              <a:rPr lang="fr-FR" sz="1100" dirty="0">
                <a:effectLst/>
                <a:latin typeface="Calibri" panose="020F0502020204030204" pitchFamily="34" charset="0"/>
                <a:ea typeface="Times New Roman" panose="02020603050405020304" pitchFamily="18" charset="0"/>
                <a:cs typeface="Times New Roman" panose="02020603050405020304" pitchFamily="18" charset="0"/>
              </a:rPr>
              <a:t>, Christina E. Bax, and Adriaan Bax. “</a:t>
            </a:r>
            <a:r>
              <a:rPr lang="fr-FR" sz="1100" dirty="0" err="1">
                <a:effectLst/>
                <a:latin typeface="Calibri" panose="020F0502020204030204" pitchFamily="34" charset="0"/>
                <a:ea typeface="Times New Roman" panose="02020603050405020304" pitchFamily="18" charset="0"/>
                <a:cs typeface="Times New Roman" panose="02020603050405020304" pitchFamily="18" charset="0"/>
              </a:rPr>
              <a:t>Visualizing</a:t>
            </a:r>
            <a:r>
              <a:rPr lang="fr-FR" sz="1100" dirty="0">
                <a:effectLst/>
                <a:latin typeface="Calibri" panose="020F0502020204030204" pitchFamily="34" charset="0"/>
                <a:ea typeface="Times New Roman" panose="02020603050405020304" pitchFamily="18" charset="0"/>
                <a:cs typeface="Times New Roman" panose="02020603050405020304" pitchFamily="18" charset="0"/>
              </a:rPr>
              <a:t> Speech-</a:t>
            </a:r>
            <a:r>
              <a:rPr lang="fr-FR" sz="1100" dirty="0" err="1">
                <a:effectLst/>
                <a:latin typeface="Calibri" panose="020F0502020204030204" pitchFamily="34" charset="0"/>
                <a:ea typeface="Times New Roman" panose="02020603050405020304" pitchFamily="18" charset="0"/>
                <a:cs typeface="Times New Roman" panose="02020603050405020304" pitchFamily="18" charset="0"/>
              </a:rPr>
              <a:t>Generated</a:t>
            </a:r>
            <a:r>
              <a:rPr lang="fr-FR" sz="1100" dirty="0">
                <a:effectLst/>
                <a:latin typeface="Calibri" panose="020F0502020204030204" pitchFamily="34" charset="0"/>
                <a:ea typeface="Times New Roman" panose="02020603050405020304" pitchFamily="18" charset="0"/>
                <a:cs typeface="Times New Roman" panose="02020603050405020304" pitchFamily="18" charset="0"/>
              </a:rPr>
              <a:t> Oral </a:t>
            </a:r>
            <a:r>
              <a:rPr lang="fr-FR" sz="1100" dirty="0" err="1">
                <a:effectLst/>
                <a:latin typeface="Calibri" panose="020F0502020204030204" pitchFamily="34" charset="0"/>
                <a:ea typeface="Times New Roman" panose="02020603050405020304" pitchFamily="18" charset="0"/>
                <a:cs typeface="Times New Roman" panose="02020603050405020304" pitchFamily="18" charset="0"/>
              </a:rPr>
              <a:t>Fluid</a:t>
            </a:r>
            <a:r>
              <a:rPr lang="fr-FR" sz="1100" dirty="0">
                <a:effectLst/>
                <a:latin typeface="Calibri" panose="020F0502020204030204" pitchFamily="34" charset="0"/>
                <a:ea typeface="Times New Roman" panose="02020603050405020304" pitchFamily="18" charset="0"/>
                <a:cs typeface="Times New Roman" panose="02020603050405020304" pitchFamily="18" charset="0"/>
              </a:rPr>
              <a:t> Droplets </a:t>
            </a:r>
            <a:r>
              <a:rPr lang="fr-FR" sz="1100" dirty="0" err="1">
                <a:effectLst/>
                <a:latin typeface="Calibri" panose="020F0502020204030204" pitchFamily="34" charset="0"/>
                <a:ea typeface="Times New Roman" panose="02020603050405020304" pitchFamily="18" charset="0"/>
                <a:cs typeface="Times New Roman" panose="02020603050405020304" pitchFamily="18" charset="0"/>
              </a:rPr>
              <a:t>with</a:t>
            </a:r>
            <a:r>
              <a:rPr lang="fr-FR" sz="1100" dirty="0">
                <a:effectLst/>
                <a:latin typeface="Calibri" panose="020F0502020204030204" pitchFamily="34" charset="0"/>
                <a:ea typeface="Times New Roman" panose="02020603050405020304" pitchFamily="18" charset="0"/>
                <a:cs typeface="Times New Roman" panose="02020603050405020304" pitchFamily="18" charset="0"/>
              </a:rPr>
              <a:t> Laser Light </a:t>
            </a:r>
            <a:r>
              <a:rPr lang="fr-FR" sz="1100" dirty="0" err="1">
                <a:effectLst/>
                <a:latin typeface="Calibri" panose="020F0502020204030204" pitchFamily="34" charset="0"/>
                <a:ea typeface="Times New Roman" panose="02020603050405020304" pitchFamily="18" charset="0"/>
                <a:cs typeface="Times New Roman" panose="02020603050405020304" pitchFamily="18" charset="0"/>
              </a:rPr>
              <a:t>Scattering</a:t>
            </a:r>
            <a:r>
              <a:rPr lang="fr-FR" sz="1100" dirty="0">
                <a:effectLst/>
                <a:latin typeface="Calibri" panose="020F0502020204030204" pitchFamily="34" charset="0"/>
                <a:ea typeface="Times New Roman" panose="02020603050405020304" pitchFamily="18" charset="0"/>
                <a:cs typeface="Times New Roman" panose="02020603050405020304" pitchFamily="18" charset="0"/>
              </a:rPr>
              <a:t>.” </a:t>
            </a:r>
            <a:r>
              <a:rPr lang="fr-FR" sz="1100" b="1" dirty="0">
                <a:effectLst/>
                <a:latin typeface="Calibri" panose="020F0502020204030204" pitchFamily="34" charset="0"/>
                <a:ea typeface="Times New Roman" panose="02020603050405020304" pitchFamily="18" charset="0"/>
                <a:cs typeface="Times New Roman" panose="02020603050405020304" pitchFamily="18" charset="0"/>
              </a:rPr>
              <a:t>New </a:t>
            </a:r>
            <a:r>
              <a:rPr lang="fr-FR" sz="1100" b="1" dirty="0" err="1">
                <a:effectLst/>
                <a:latin typeface="Calibri" panose="020F0502020204030204" pitchFamily="34" charset="0"/>
                <a:ea typeface="Times New Roman" panose="02020603050405020304" pitchFamily="18" charset="0"/>
                <a:cs typeface="Times New Roman" panose="02020603050405020304" pitchFamily="18" charset="0"/>
              </a:rPr>
              <a:t>England</a:t>
            </a:r>
            <a:r>
              <a:rPr lang="fr-FR" sz="1100" b="1" dirty="0">
                <a:effectLst/>
                <a:latin typeface="Calibri" panose="020F0502020204030204" pitchFamily="34" charset="0"/>
                <a:ea typeface="Times New Roman" panose="02020603050405020304" pitchFamily="18" charset="0"/>
                <a:cs typeface="Times New Roman" panose="02020603050405020304" pitchFamily="18" charset="0"/>
              </a:rPr>
              <a:t> Journal of </a:t>
            </a:r>
            <a:r>
              <a:rPr lang="fr-FR" sz="1100" b="1" dirty="0" err="1">
                <a:effectLst/>
                <a:latin typeface="Calibri" panose="020F0502020204030204" pitchFamily="34" charset="0"/>
                <a:ea typeface="Times New Roman" panose="02020603050405020304" pitchFamily="18" charset="0"/>
                <a:cs typeface="Times New Roman" panose="02020603050405020304" pitchFamily="18" charset="0"/>
              </a:rPr>
              <a:t>Medicine</a:t>
            </a:r>
            <a:r>
              <a:rPr lang="fr-FR" sz="1100" b="1" dirty="0">
                <a:effectLst/>
                <a:latin typeface="Calibri" panose="020F0502020204030204" pitchFamily="34" charset="0"/>
                <a:ea typeface="Times New Roman" panose="02020603050405020304" pitchFamily="18" charset="0"/>
                <a:cs typeface="Times New Roman" panose="02020603050405020304" pitchFamily="18" charset="0"/>
              </a:rPr>
              <a:t> </a:t>
            </a:r>
            <a:r>
              <a:rPr lang="fr-FR" sz="1100" dirty="0">
                <a:effectLst/>
                <a:latin typeface="Calibri" panose="020F0502020204030204" pitchFamily="34" charset="0"/>
                <a:ea typeface="Times New Roman" panose="02020603050405020304" pitchFamily="18" charset="0"/>
                <a:cs typeface="Times New Roman" panose="02020603050405020304" pitchFamily="18" charset="0"/>
              </a:rPr>
              <a:t>0, no. 0 (April 15, 2020): </a:t>
            </a:r>
            <a:r>
              <a:rPr lang="fr-FR" sz="1100" dirty="0" err="1">
                <a:effectLst/>
                <a:latin typeface="Calibri" panose="020F0502020204030204" pitchFamily="34" charset="0"/>
                <a:ea typeface="Times New Roman" panose="02020603050405020304" pitchFamily="18" charset="0"/>
                <a:cs typeface="Times New Roman" panose="02020603050405020304" pitchFamily="18" charset="0"/>
              </a:rPr>
              <a:t>null</a:t>
            </a:r>
            <a:r>
              <a:rPr lang="fr-FR" sz="1100" dirty="0">
                <a:effectLst/>
                <a:latin typeface="Calibri" panose="020F0502020204030204" pitchFamily="34" charset="0"/>
                <a:ea typeface="Times New Roman" panose="02020603050405020304" pitchFamily="18" charset="0"/>
                <a:cs typeface="Times New Roman" panose="02020603050405020304" pitchFamily="18" charset="0"/>
              </a:rPr>
              <a:t>. </a:t>
            </a:r>
            <a:r>
              <a:rPr lang="fr-FR" sz="1100" u="sng" dirty="0">
                <a:solidFill>
                  <a:srgbClr val="0563C1"/>
                </a:solidFill>
                <a:effectLst/>
                <a:latin typeface="Calibri" panose="020F0502020204030204" pitchFamily="34" charset="0"/>
                <a:ea typeface="Times New Roman" panose="02020603050405020304" pitchFamily="18" charset="0"/>
                <a:cs typeface="Times New Roman" panose="02020603050405020304" pitchFamily="18" charset="0"/>
                <a:hlinkClick r:id="rId4"/>
              </a:rPr>
              <a:t>https://doi.org/10.1056/NEJMc2007800</a:t>
            </a:r>
            <a:r>
              <a:rPr lang="fr-FR" sz="1100" dirty="0">
                <a:effectLst/>
                <a:latin typeface="Calibri" panose="020F0502020204030204" pitchFamily="34" charset="0"/>
                <a:ea typeface="Times New Roman" panose="02020603050405020304" pitchFamily="18" charset="0"/>
                <a:cs typeface="Times New Roman" panose="02020603050405020304" pitchFamily="18" charset="0"/>
              </a:rPr>
              <a:t>.</a:t>
            </a:r>
            <a:endParaRPr lang="en-GB" sz="1000" dirty="0">
              <a:effectLst/>
              <a:latin typeface="Times New Roman" panose="02020603050405020304" pitchFamily="18" charset="0"/>
              <a:ea typeface="Times New Roman" panose="02020603050405020304" pitchFamily="18" charset="0"/>
            </a:endParaRPr>
          </a:p>
        </p:txBody>
      </p:sp>
      <p:sp>
        <p:nvSpPr>
          <p:cNvPr id="24" name="TextBox 23">
            <a:extLst>
              <a:ext uri="{FF2B5EF4-FFF2-40B4-BE49-F238E27FC236}">
                <a16:creationId xmlns:a16="http://schemas.microsoft.com/office/drawing/2014/main" id="{0214D0B1-43AB-4145-86B4-A2BE686CD410}"/>
              </a:ext>
            </a:extLst>
          </p:cNvPr>
          <p:cNvSpPr txBox="1"/>
          <p:nvPr/>
        </p:nvSpPr>
        <p:spPr>
          <a:xfrm>
            <a:off x="6332824" y="5334032"/>
            <a:ext cx="4003872" cy="430887"/>
          </a:xfrm>
          <a:prstGeom prst="rect">
            <a:avLst/>
          </a:prstGeom>
          <a:noFill/>
        </p:spPr>
        <p:txBody>
          <a:bodyPr wrap="square">
            <a:spAutoFit/>
          </a:bodyPr>
          <a:lstStyle/>
          <a:p>
            <a:r>
              <a:rPr lang="fr-FR" sz="1100" dirty="0" err="1">
                <a:effectLst/>
                <a:latin typeface="Calibri" panose="020F0502020204030204" pitchFamily="34" charset="0"/>
                <a:ea typeface="Times New Roman" panose="02020603050405020304" pitchFamily="18" charset="0"/>
                <a:cs typeface="Times New Roman" panose="02020603050405020304" pitchFamily="18" charset="0"/>
              </a:rPr>
              <a:t>Blackrock</a:t>
            </a:r>
            <a:r>
              <a:rPr lang="fr-FR" sz="1100" dirty="0">
                <a:effectLst/>
                <a:latin typeface="Calibri" panose="020F0502020204030204" pitchFamily="34" charset="0"/>
                <a:ea typeface="Times New Roman" panose="02020603050405020304" pitchFamily="18" charset="0"/>
                <a:cs typeface="Times New Roman" panose="02020603050405020304" pitchFamily="18" charset="0"/>
              </a:rPr>
              <a:t> Castle </a:t>
            </a:r>
            <a:r>
              <a:rPr lang="fr-FR" sz="1100" dirty="0" err="1">
                <a:effectLst/>
                <a:latin typeface="Calibri" panose="020F0502020204030204" pitchFamily="34" charset="0"/>
                <a:ea typeface="Times New Roman" panose="02020603050405020304" pitchFamily="18" charset="0"/>
                <a:cs typeface="Times New Roman" panose="02020603050405020304" pitchFamily="18" charset="0"/>
              </a:rPr>
              <a:t>Observatory</a:t>
            </a:r>
            <a:r>
              <a:rPr lang="fr-FR" sz="1100" dirty="0">
                <a:effectLst/>
                <a:latin typeface="Calibri" panose="020F0502020204030204" pitchFamily="34" charset="0"/>
                <a:ea typeface="Times New Roman" panose="02020603050405020304" pitchFamily="18" charset="0"/>
                <a:cs typeface="Times New Roman" panose="02020603050405020304" pitchFamily="18" charset="0"/>
              </a:rPr>
              <a:t>. Image </a:t>
            </a:r>
            <a:r>
              <a:rPr lang="fr-FR" sz="1100" dirty="0" err="1">
                <a:effectLst/>
                <a:latin typeface="Calibri" panose="020F0502020204030204" pitchFamily="34" charset="0"/>
                <a:ea typeface="Times New Roman" panose="02020603050405020304" pitchFamily="18" charset="0"/>
                <a:cs typeface="Times New Roman" panose="02020603050405020304" pitchFamily="18" charset="0"/>
              </a:rPr>
              <a:t>taken</a:t>
            </a:r>
            <a:r>
              <a:rPr lang="fr-FR" sz="1100" dirty="0">
                <a:effectLst/>
                <a:latin typeface="Calibri" panose="020F0502020204030204" pitchFamily="34" charset="0"/>
                <a:ea typeface="Times New Roman" panose="02020603050405020304" pitchFamily="18" charset="0"/>
                <a:cs typeface="Times New Roman" panose="02020603050405020304" pitchFamily="18" charset="0"/>
              </a:rPr>
              <a:t> </a:t>
            </a:r>
            <a:r>
              <a:rPr lang="fr-FR" sz="1100" dirty="0" err="1">
                <a:effectLst/>
                <a:latin typeface="Calibri" panose="020F0502020204030204" pitchFamily="34" charset="0"/>
                <a:ea typeface="Times New Roman" panose="02020603050405020304" pitchFamily="18" charset="0"/>
                <a:cs typeface="Times New Roman" panose="02020603050405020304" pitchFamily="18" charset="0"/>
              </a:rPr>
              <a:t>with</a:t>
            </a:r>
            <a:r>
              <a:rPr lang="fr-FR" sz="1100" dirty="0">
                <a:effectLst/>
                <a:latin typeface="Calibri" panose="020F0502020204030204" pitchFamily="34" charset="0"/>
                <a:ea typeface="Times New Roman" panose="02020603050405020304" pitchFamily="18" charset="0"/>
                <a:cs typeface="Times New Roman" panose="02020603050405020304" pitchFamily="18" charset="0"/>
              </a:rPr>
              <a:t> 2.2m </a:t>
            </a:r>
            <a:r>
              <a:rPr lang="fr-FR" sz="1100" dirty="0" err="1">
                <a:effectLst/>
                <a:latin typeface="Calibri" panose="020F0502020204030204" pitchFamily="34" charset="0"/>
                <a:ea typeface="Times New Roman" panose="02020603050405020304" pitchFamily="18" charset="0"/>
                <a:cs typeface="Times New Roman" panose="02020603050405020304" pitchFamily="18" charset="0"/>
              </a:rPr>
              <a:t>telescope</a:t>
            </a:r>
            <a:r>
              <a:rPr lang="fr-FR" sz="1100" dirty="0">
                <a:effectLst/>
                <a:latin typeface="Calibri" panose="020F0502020204030204" pitchFamily="34" charset="0"/>
                <a:ea typeface="Times New Roman" panose="02020603050405020304" pitchFamily="18" charset="0"/>
                <a:cs typeface="Times New Roman" panose="02020603050405020304" pitchFamily="18" charset="0"/>
              </a:rPr>
              <a:t> at </a:t>
            </a:r>
            <a:r>
              <a:rPr lang="fr-FR" sz="1100" dirty="0" err="1">
                <a:effectLst/>
                <a:latin typeface="Calibri" panose="020F0502020204030204" pitchFamily="34" charset="0"/>
                <a:ea typeface="Times New Roman" panose="02020603050405020304" pitchFamily="18" charset="0"/>
                <a:cs typeface="Times New Roman" panose="02020603050405020304" pitchFamily="18" charset="0"/>
              </a:rPr>
              <a:t>Calar</a:t>
            </a:r>
            <a:r>
              <a:rPr lang="fr-FR" sz="1100" dirty="0">
                <a:effectLst/>
                <a:latin typeface="Calibri" panose="020F0502020204030204" pitchFamily="34" charset="0"/>
                <a:ea typeface="Times New Roman" panose="02020603050405020304" pitchFamily="18" charset="0"/>
                <a:cs typeface="Times New Roman" panose="02020603050405020304" pitchFamily="18" charset="0"/>
              </a:rPr>
              <a:t> Alto, Spain, 2003.</a:t>
            </a:r>
            <a:endParaRPr lang="en-GB" sz="1000" dirty="0">
              <a:effectLst/>
              <a:latin typeface="Times New Roman" panose="02020603050405020304" pitchFamily="18" charset="0"/>
              <a:ea typeface="Times New Roman" panose="02020603050405020304" pitchFamily="18" charset="0"/>
            </a:endParaRPr>
          </a:p>
        </p:txBody>
      </p:sp>
      <p:cxnSp>
        <p:nvCxnSpPr>
          <p:cNvPr id="25" name="Straight Connector 24">
            <a:extLst>
              <a:ext uri="{FF2B5EF4-FFF2-40B4-BE49-F238E27FC236}">
                <a16:creationId xmlns:a16="http://schemas.microsoft.com/office/drawing/2014/main" id="{45B2FA2B-E9E2-4054-9FA9-796CBD08B53B}"/>
              </a:ext>
            </a:extLst>
          </p:cNvPr>
          <p:cNvCxnSpPr>
            <a:cxnSpLocks/>
          </p:cNvCxnSpPr>
          <p:nvPr/>
        </p:nvCxnSpPr>
        <p:spPr>
          <a:xfrm>
            <a:off x="4293705" y="5833745"/>
            <a:ext cx="808382" cy="1325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3413DE27-6E3D-4CE3-AC94-1A83AD624498}"/>
              </a:ext>
            </a:extLst>
          </p:cNvPr>
          <p:cNvSpPr txBox="1"/>
          <p:nvPr/>
        </p:nvSpPr>
        <p:spPr>
          <a:xfrm>
            <a:off x="8732969" y="5900005"/>
            <a:ext cx="2915478" cy="369332"/>
          </a:xfrm>
          <a:prstGeom prst="rect">
            <a:avLst/>
          </a:prstGeom>
          <a:noFill/>
        </p:spPr>
        <p:txBody>
          <a:bodyPr wrap="square" rtlCol="0">
            <a:spAutoFit/>
          </a:bodyPr>
          <a:lstStyle/>
          <a:p>
            <a:pPr algn="ctr"/>
            <a:r>
              <a:rPr lang="en-GB" b="1" dirty="0"/>
              <a:t>1</a:t>
            </a:r>
            <a:r>
              <a:rPr lang="en-GB" b="1" baseline="30000" dirty="0"/>
              <a:t>st</a:t>
            </a:r>
            <a:r>
              <a:rPr lang="en-GB" b="1" dirty="0"/>
              <a:t> May 2020</a:t>
            </a:r>
          </a:p>
        </p:txBody>
      </p:sp>
    </p:spTree>
    <p:extLst>
      <p:ext uri="{BB962C8B-B14F-4D97-AF65-F5344CB8AC3E}">
        <p14:creationId xmlns:p14="http://schemas.microsoft.com/office/powerpoint/2010/main" val="365427935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F8A0941D2B992448EFAE5AEE2EDE344" ma:contentTypeVersion="10" ma:contentTypeDescription="Create a new document." ma:contentTypeScope="" ma:versionID="1cff0fc3d3dc442c68c7cbd665c32cce">
  <xsd:schema xmlns:xsd="http://www.w3.org/2001/XMLSchema" xmlns:xs="http://www.w3.org/2001/XMLSchema" xmlns:p="http://schemas.microsoft.com/office/2006/metadata/properties" xmlns:ns2="5d95470d-9e77-4ab8-870a-a06fd242f5cd" targetNamespace="http://schemas.microsoft.com/office/2006/metadata/properties" ma:root="true" ma:fieldsID="5d6856800e3ad4b5f04e699fdc2042dd" ns2:_="">
    <xsd:import namespace="5d95470d-9e77-4ab8-870a-a06fd242f5c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d95470d-9e77-4ab8-870a-a06fd242f5c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ED1C5EB0-DD2D-43CD-BC5A-587929BBE1A4}"/>
</file>

<file path=customXml/itemProps2.xml><?xml version="1.0" encoding="utf-8"?>
<ds:datastoreItem xmlns:ds="http://schemas.openxmlformats.org/officeDocument/2006/customXml" ds:itemID="{D924BC83-DB2D-4CD6-A69C-3EB6727C67A2}"/>
</file>

<file path=customXml/itemProps3.xml><?xml version="1.0" encoding="utf-8"?>
<ds:datastoreItem xmlns:ds="http://schemas.openxmlformats.org/officeDocument/2006/customXml" ds:itemID="{2F685E65-9F9B-4279-853C-2AE599B30FAD}"/>
</file>

<file path=docProps/app.xml><?xml version="1.0" encoding="utf-8"?>
<Properties xmlns="http://schemas.openxmlformats.org/officeDocument/2006/extended-properties" xmlns:vt="http://schemas.openxmlformats.org/officeDocument/2006/docPropsVTypes">
  <TotalTime>260</TotalTime>
  <Words>262</Words>
  <Application>Microsoft Office PowerPoint</Application>
  <PresentationFormat>Widescreen</PresentationFormat>
  <Paragraphs>56</Paragraphs>
  <Slides>17</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17</vt:i4>
      </vt:variant>
    </vt:vector>
  </HeadingPairs>
  <TitlesOfParts>
    <vt:vector size="25" baseType="lpstr">
      <vt:lpstr>Arial</vt:lpstr>
      <vt:lpstr>Arial Nova</vt:lpstr>
      <vt:lpstr>Calibri</vt:lpstr>
      <vt:lpstr>Calibri Light</vt:lpstr>
      <vt:lpstr>Georgia</vt:lpstr>
      <vt:lpstr>Impact</vt:lpstr>
      <vt:lpstr>Times New Roman</vt:lpstr>
      <vt:lpstr>Office Theme</vt:lpstr>
      <vt:lpstr>Making Aerosol Safety Known</vt:lpstr>
      <vt:lpstr>Stopping Covid-19: Collaboration</vt:lpstr>
      <vt:lpstr>PowerPoint Presentation</vt:lpstr>
      <vt:lpstr>(Open) Access to Information</vt:lpstr>
      <vt:lpstr>PowerPoint Presentation</vt:lpstr>
      <vt:lpstr>PowerPoint Presentation</vt:lpstr>
      <vt:lpstr>PowerPoint Presentation</vt:lpstr>
      <vt:lpstr>PowerPoint Presentation</vt:lpstr>
      <vt:lpstr>PowerPoint Presentation</vt:lpstr>
      <vt:lpstr>PowerPoint Presentation</vt:lpstr>
      <vt:lpstr>Dissemination and Impact</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Making Aerosol Safety Known</dc:title>
  <dc:creator>Niall Smith</dc:creator>
  <cp:lastModifiedBy>Niall Smith</cp:lastModifiedBy>
  <cp:revision>18</cp:revision>
  <dcterms:created xsi:type="dcterms:W3CDTF">2020-11-17T08:26:21Z</dcterms:created>
  <dcterms:modified xsi:type="dcterms:W3CDTF">2020-11-17T15:39:38Z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0x0101001F8A0941D2B992448EFAE5AEE2EDE344</vt:lpwstr>
  </property>
</Properties>
</file>