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8" r:id="rId6"/>
    <p:sldMasterId id="2147483680" r:id="rId7"/>
  </p:sldMasterIdLst>
  <p:notesMasterIdLst>
    <p:notesMasterId r:id="rId23"/>
  </p:notesMasterIdLst>
  <p:sldIdLst>
    <p:sldId id="256" r:id="rId8"/>
    <p:sldId id="260" r:id="rId9"/>
    <p:sldId id="284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283" r:id="rId18"/>
    <p:sldId id="285" r:id="rId19"/>
    <p:sldId id="286" r:id="rId20"/>
    <p:sldId id="290" r:id="rId21"/>
    <p:sldId id="288" r:id="rId22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wnlee, Andrew" initials="B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84" y="-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ownleea\AppData\Local\Microsoft\Windows\Temporary%20Internet%20Files\Content.Outlook\MIJ4C7FK\PLC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4685039370078"/>
          <c:y val="5.1400554097404488E-2"/>
          <c:w val="0.6901091426071741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Net CAO Acceptance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Sheet2!$C$3:$D$3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Sheet2!$C$4:$D$4</c:f>
              <c:numCache>
                <c:formatCode>0.0%</c:formatCode>
                <c:ptCount val="2"/>
                <c:pt idx="0">
                  <c:v>0.59199999999999997</c:v>
                </c:pt>
                <c:pt idx="1">
                  <c:v>0.59899999999999998</c:v>
                </c:pt>
              </c:numCache>
            </c:numRef>
          </c:val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QQI FET Acceptance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Sheet2!$C$3:$D$3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Sheet2!$C$5:$D$5</c:f>
              <c:numCache>
                <c:formatCode>0.0%</c:formatCode>
                <c:ptCount val="2"/>
                <c:pt idx="0">
                  <c:v>0.54300000000000004</c:v>
                </c:pt>
                <c:pt idx="1">
                  <c:v>0.54800000000000004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756488"/>
        <c:axId val="417708304"/>
      </c:barChart>
      <c:catAx>
        <c:axId val="56275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708304"/>
        <c:crosses val="autoZero"/>
        <c:auto val="1"/>
        <c:lblAlgn val="ctr"/>
        <c:lblOffset val="100"/>
        <c:noMultiLvlLbl val="0"/>
      </c:catAx>
      <c:valAx>
        <c:axId val="417708304"/>
        <c:scaling>
          <c:orientation val="minMax"/>
          <c:min val="0.41000000000000003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62756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38932633420822"/>
          <c:y val="3.2023549139690875E-2"/>
          <c:w val="0.33861067366579178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8901548081573E-2"/>
          <c:y val="4.0509720738106249E-2"/>
          <c:w val="0.91078219690383688"/>
          <c:h val="0.91898055852378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AE8E2"/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81.7</c:v>
                </c:pt>
                <c:pt idx="1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8901548081573E-2"/>
          <c:y val="4.0509720738106249E-2"/>
          <c:w val="0.91078219690383688"/>
          <c:h val="0.91898055852378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AE8E2"/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72.2</c:v>
                </c:pt>
                <c:pt idx="1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8901548081573E-2"/>
          <c:y val="4.0509720738106249E-2"/>
          <c:w val="0.91078219690383688"/>
          <c:h val="0.91898055852378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AE8E2"/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87.9</c:v>
                </c:pt>
                <c:pt idx="1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8901548081573E-2"/>
          <c:y val="4.0509720738106249E-2"/>
          <c:w val="0.91078219690383688"/>
          <c:h val="0.91898055852378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AE8E2"/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87.9</c:v>
                </c:pt>
                <c:pt idx="1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8901548081573E-2"/>
          <c:y val="4.0509720738106249E-2"/>
          <c:w val="0.91078219690383688"/>
          <c:h val="0.91898055852378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AE8E2"/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90.6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F1FF4-E120-404E-B916-D4FF62FD211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26EB3AB-6DBD-4211-924C-75CEBD1D8A9D}">
      <dgm:prSet phldrT="[Text]"/>
      <dgm:spPr/>
      <dgm:t>
        <a:bodyPr/>
        <a:lstStyle/>
        <a:p>
          <a:r>
            <a:rPr lang="en-IE" dirty="0" smtClean="0"/>
            <a:t>Organisation</a:t>
          </a:r>
          <a:endParaRPr lang="en-IE" dirty="0"/>
        </a:p>
      </dgm:t>
    </dgm:pt>
    <dgm:pt modelId="{9934EB92-29AF-4159-A647-E401528CA173}" type="parTrans" cxnId="{73B8123D-FF8E-421E-A3D7-252191307A50}">
      <dgm:prSet/>
      <dgm:spPr/>
      <dgm:t>
        <a:bodyPr/>
        <a:lstStyle/>
        <a:p>
          <a:endParaRPr lang="en-IE"/>
        </a:p>
      </dgm:t>
    </dgm:pt>
    <dgm:pt modelId="{57EFEFB3-7D4D-4BAF-9F8F-13C6B599184B}" type="sibTrans" cxnId="{73B8123D-FF8E-421E-A3D7-252191307A50}">
      <dgm:prSet/>
      <dgm:spPr/>
      <dgm:t>
        <a:bodyPr/>
        <a:lstStyle/>
        <a:p>
          <a:endParaRPr lang="en-IE"/>
        </a:p>
      </dgm:t>
    </dgm:pt>
    <dgm:pt modelId="{4B74945A-61DD-4D90-A6A7-52617F36F610}">
      <dgm:prSet phldrT="[Text]"/>
      <dgm:spPr/>
      <dgm:t>
        <a:bodyPr/>
        <a:lstStyle/>
        <a:p>
          <a:r>
            <a:rPr lang="en-IE" dirty="0" smtClean="0"/>
            <a:t>Strategy</a:t>
          </a:r>
          <a:endParaRPr lang="en-IE" dirty="0"/>
        </a:p>
      </dgm:t>
    </dgm:pt>
    <dgm:pt modelId="{3E312623-8767-4365-948C-66144582FE50}" type="parTrans" cxnId="{8145F593-568B-424D-A870-1A53BA058EEB}">
      <dgm:prSet/>
      <dgm:spPr/>
      <dgm:t>
        <a:bodyPr/>
        <a:lstStyle/>
        <a:p>
          <a:endParaRPr lang="en-IE"/>
        </a:p>
      </dgm:t>
    </dgm:pt>
    <dgm:pt modelId="{A5CC644E-2F31-41BC-9A9F-1C9936A68621}" type="sibTrans" cxnId="{8145F593-568B-424D-A870-1A53BA058EEB}">
      <dgm:prSet/>
      <dgm:spPr/>
      <dgm:t>
        <a:bodyPr/>
        <a:lstStyle/>
        <a:p>
          <a:endParaRPr lang="en-IE"/>
        </a:p>
      </dgm:t>
    </dgm:pt>
    <dgm:pt modelId="{052FD616-AF28-457B-9473-E1BA961F97D4}">
      <dgm:prSet phldrT="[Text]"/>
      <dgm:spPr/>
      <dgm:t>
        <a:bodyPr/>
        <a:lstStyle/>
        <a:p>
          <a:r>
            <a:rPr lang="en-IE" dirty="0" smtClean="0"/>
            <a:t>Culture</a:t>
          </a:r>
          <a:endParaRPr lang="en-IE" dirty="0"/>
        </a:p>
      </dgm:t>
    </dgm:pt>
    <dgm:pt modelId="{3B473046-E102-4468-BDE7-A6531FCD4FF9}" type="parTrans" cxnId="{75794FB9-19E5-4D9F-92A1-E814DBFADAB3}">
      <dgm:prSet/>
      <dgm:spPr/>
      <dgm:t>
        <a:bodyPr/>
        <a:lstStyle/>
        <a:p>
          <a:endParaRPr lang="en-IE"/>
        </a:p>
      </dgm:t>
    </dgm:pt>
    <dgm:pt modelId="{2D1D9730-84A9-485D-8648-84E57DBF5E0B}" type="sibTrans" cxnId="{75794FB9-19E5-4D9F-92A1-E814DBFADAB3}">
      <dgm:prSet/>
      <dgm:spPr/>
      <dgm:t>
        <a:bodyPr/>
        <a:lstStyle/>
        <a:p>
          <a:endParaRPr lang="en-IE"/>
        </a:p>
      </dgm:t>
    </dgm:pt>
    <dgm:pt modelId="{627EE8E5-34E3-4F24-B0A1-A6B03CB2551A}" type="pres">
      <dgm:prSet presAssocID="{200F1FF4-E120-404E-B916-D4FF62FD2110}" presName="linearFlow" presStyleCnt="0">
        <dgm:presLayoutVars>
          <dgm:resizeHandles val="exact"/>
        </dgm:presLayoutVars>
      </dgm:prSet>
      <dgm:spPr/>
    </dgm:pt>
    <dgm:pt modelId="{732E9742-5588-47DC-87BC-8D42074D82FF}" type="pres">
      <dgm:prSet presAssocID="{E26EB3AB-6DBD-4211-924C-75CEBD1D8A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27292D4-7BD5-4C61-AD8A-F8EE2AEE14C9}" type="pres">
      <dgm:prSet presAssocID="{57EFEFB3-7D4D-4BAF-9F8F-13C6B599184B}" presName="sibTrans" presStyleLbl="sibTrans2D1" presStyleIdx="0" presStyleCnt="2"/>
      <dgm:spPr/>
      <dgm:t>
        <a:bodyPr/>
        <a:lstStyle/>
        <a:p>
          <a:endParaRPr lang="en-IE"/>
        </a:p>
      </dgm:t>
    </dgm:pt>
    <dgm:pt modelId="{9A1C2791-45AA-4993-BA9E-6FE1E89C4B47}" type="pres">
      <dgm:prSet presAssocID="{57EFEFB3-7D4D-4BAF-9F8F-13C6B599184B}" presName="connectorText" presStyleLbl="sibTrans2D1" presStyleIdx="0" presStyleCnt="2"/>
      <dgm:spPr/>
      <dgm:t>
        <a:bodyPr/>
        <a:lstStyle/>
        <a:p>
          <a:endParaRPr lang="en-IE"/>
        </a:p>
      </dgm:t>
    </dgm:pt>
    <dgm:pt modelId="{276489EF-9E3F-4857-951C-3CC952DD10A2}" type="pres">
      <dgm:prSet presAssocID="{4B74945A-61DD-4D90-A6A7-52617F36F6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2BE3EAF-ECE3-42F5-A1F7-9839D02228FC}" type="pres">
      <dgm:prSet presAssocID="{A5CC644E-2F31-41BC-9A9F-1C9936A68621}" presName="sibTrans" presStyleLbl="sibTrans2D1" presStyleIdx="1" presStyleCnt="2"/>
      <dgm:spPr/>
      <dgm:t>
        <a:bodyPr/>
        <a:lstStyle/>
        <a:p>
          <a:endParaRPr lang="en-IE"/>
        </a:p>
      </dgm:t>
    </dgm:pt>
    <dgm:pt modelId="{C1BE4E99-FF22-47D9-876A-C4C8D27F35EE}" type="pres">
      <dgm:prSet presAssocID="{A5CC644E-2F31-41BC-9A9F-1C9936A68621}" presName="connectorText" presStyleLbl="sibTrans2D1" presStyleIdx="1" presStyleCnt="2"/>
      <dgm:spPr/>
      <dgm:t>
        <a:bodyPr/>
        <a:lstStyle/>
        <a:p>
          <a:endParaRPr lang="en-IE"/>
        </a:p>
      </dgm:t>
    </dgm:pt>
    <dgm:pt modelId="{E1E289D7-C30D-438C-BFBA-3C99C8B9C320}" type="pres">
      <dgm:prSet presAssocID="{052FD616-AF28-457B-9473-E1BA961F97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7AD5BE4-B15F-42C4-8097-1BA50C43C3E9}" type="presOf" srcId="{E26EB3AB-6DBD-4211-924C-75CEBD1D8A9D}" destId="{732E9742-5588-47DC-87BC-8D42074D82FF}" srcOrd="0" destOrd="0" presId="urn:microsoft.com/office/officeart/2005/8/layout/process2"/>
    <dgm:cxn modelId="{5358787D-38A8-4FED-9406-CA340A7C3048}" type="presOf" srcId="{052FD616-AF28-457B-9473-E1BA961F97D4}" destId="{E1E289D7-C30D-438C-BFBA-3C99C8B9C320}" srcOrd="0" destOrd="0" presId="urn:microsoft.com/office/officeart/2005/8/layout/process2"/>
    <dgm:cxn modelId="{75794FB9-19E5-4D9F-92A1-E814DBFADAB3}" srcId="{200F1FF4-E120-404E-B916-D4FF62FD2110}" destId="{052FD616-AF28-457B-9473-E1BA961F97D4}" srcOrd="2" destOrd="0" parTransId="{3B473046-E102-4468-BDE7-A6531FCD4FF9}" sibTransId="{2D1D9730-84A9-485D-8648-84E57DBF5E0B}"/>
    <dgm:cxn modelId="{C328A4EA-044B-4EA0-8D61-802A9467BE9E}" type="presOf" srcId="{A5CC644E-2F31-41BC-9A9F-1C9936A68621}" destId="{C1BE4E99-FF22-47D9-876A-C4C8D27F35EE}" srcOrd="1" destOrd="0" presId="urn:microsoft.com/office/officeart/2005/8/layout/process2"/>
    <dgm:cxn modelId="{73B8123D-FF8E-421E-A3D7-252191307A50}" srcId="{200F1FF4-E120-404E-B916-D4FF62FD2110}" destId="{E26EB3AB-6DBD-4211-924C-75CEBD1D8A9D}" srcOrd="0" destOrd="0" parTransId="{9934EB92-29AF-4159-A647-E401528CA173}" sibTransId="{57EFEFB3-7D4D-4BAF-9F8F-13C6B599184B}"/>
    <dgm:cxn modelId="{8145F593-568B-424D-A870-1A53BA058EEB}" srcId="{200F1FF4-E120-404E-B916-D4FF62FD2110}" destId="{4B74945A-61DD-4D90-A6A7-52617F36F610}" srcOrd="1" destOrd="0" parTransId="{3E312623-8767-4365-948C-66144582FE50}" sibTransId="{A5CC644E-2F31-41BC-9A9F-1C9936A68621}"/>
    <dgm:cxn modelId="{F3E4E68D-D21D-4F49-B3D7-B4DB76F1A5CB}" type="presOf" srcId="{57EFEFB3-7D4D-4BAF-9F8F-13C6B599184B}" destId="{927292D4-7BD5-4C61-AD8A-F8EE2AEE14C9}" srcOrd="0" destOrd="0" presId="urn:microsoft.com/office/officeart/2005/8/layout/process2"/>
    <dgm:cxn modelId="{934C0636-1BA4-4B8E-BF5E-C2E493AEAEC1}" type="presOf" srcId="{200F1FF4-E120-404E-B916-D4FF62FD2110}" destId="{627EE8E5-34E3-4F24-B0A1-A6B03CB2551A}" srcOrd="0" destOrd="0" presId="urn:microsoft.com/office/officeart/2005/8/layout/process2"/>
    <dgm:cxn modelId="{27FBE1DD-28E7-42A8-B02F-EEF2C96BA511}" type="presOf" srcId="{A5CC644E-2F31-41BC-9A9F-1C9936A68621}" destId="{D2BE3EAF-ECE3-42F5-A1F7-9839D02228FC}" srcOrd="0" destOrd="0" presId="urn:microsoft.com/office/officeart/2005/8/layout/process2"/>
    <dgm:cxn modelId="{DD44286A-0D71-4638-8BC7-208E49EA2B65}" type="presOf" srcId="{57EFEFB3-7D4D-4BAF-9F8F-13C6B599184B}" destId="{9A1C2791-45AA-4993-BA9E-6FE1E89C4B47}" srcOrd="1" destOrd="0" presId="urn:microsoft.com/office/officeart/2005/8/layout/process2"/>
    <dgm:cxn modelId="{90FCDE45-49EF-4862-80FC-3DA09389C663}" type="presOf" srcId="{4B74945A-61DD-4D90-A6A7-52617F36F610}" destId="{276489EF-9E3F-4857-951C-3CC952DD10A2}" srcOrd="0" destOrd="0" presId="urn:microsoft.com/office/officeart/2005/8/layout/process2"/>
    <dgm:cxn modelId="{9289A13A-7A80-4512-AD2C-709446A55DA3}" type="presParOf" srcId="{627EE8E5-34E3-4F24-B0A1-A6B03CB2551A}" destId="{732E9742-5588-47DC-87BC-8D42074D82FF}" srcOrd="0" destOrd="0" presId="urn:microsoft.com/office/officeart/2005/8/layout/process2"/>
    <dgm:cxn modelId="{4B696E69-7C3D-4D8B-9150-2B0728EA4E17}" type="presParOf" srcId="{627EE8E5-34E3-4F24-B0A1-A6B03CB2551A}" destId="{927292D4-7BD5-4C61-AD8A-F8EE2AEE14C9}" srcOrd="1" destOrd="0" presId="urn:microsoft.com/office/officeart/2005/8/layout/process2"/>
    <dgm:cxn modelId="{DC8191FA-81F4-4FFC-8848-8FC48CE6D91B}" type="presParOf" srcId="{927292D4-7BD5-4C61-AD8A-F8EE2AEE14C9}" destId="{9A1C2791-45AA-4993-BA9E-6FE1E89C4B47}" srcOrd="0" destOrd="0" presId="urn:microsoft.com/office/officeart/2005/8/layout/process2"/>
    <dgm:cxn modelId="{855B0A08-CC6E-47D0-8545-49F3D523DE3C}" type="presParOf" srcId="{627EE8E5-34E3-4F24-B0A1-A6B03CB2551A}" destId="{276489EF-9E3F-4857-951C-3CC952DD10A2}" srcOrd="2" destOrd="0" presId="urn:microsoft.com/office/officeart/2005/8/layout/process2"/>
    <dgm:cxn modelId="{EFA82932-1E87-4B6A-B0FF-93497DCE2B30}" type="presParOf" srcId="{627EE8E5-34E3-4F24-B0A1-A6B03CB2551A}" destId="{D2BE3EAF-ECE3-42F5-A1F7-9839D02228FC}" srcOrd="3" destOrd="0" presId="urn:microsoft.com/office/officeart/2005/8/layout/process2"/>
    <dgm:cxn modelId="{8F748ABA-F870-4BB3-8369-F9BB3CB15B32}" type="presParOf" srcId="{D2BE3EAF-ECE3-42F5-A1F7-9839D02228FC}" destId="{C1BE4E99-FF22-47D9-876A-C4C8D27F35EE}" srcOrd="0" destOrd="0" presId="urn:microsoft.com/office/officeart/2005/8/layout/process2"/>
    <dgm:cxn modelId="{458B8D14-C3E9-45D5-80EE-736FCD16D20D}" type="presParOf" srcId="{627EE8E5-34E3-4F24-B0A1-A6B03CB2551A}" destId="{E1E289D7-C30D-438C-BFBA-3C99C8B9C32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3E8A9-6047-4E33-BD1E-A97204C2C806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134A0-853A-4946-ABC1-58536DE870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97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7416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Total cumulative additional employment outcomes  7,500  over 3 years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49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Total cumulative additional employment outcomes  7,500  over 3 years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37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Great to see so many of you here – it really is indicative of what this process has all been about – a diverse group of stakeholders within ETBs coming together to assess strengths  &amp; areas of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Thanks – Ciaran Conlon and his team  - Joan, Mary, Therese, Vanessa  - probably most involved on a day-to-day basis – but the entire Planning &amp; Investment team critical  in ensuring the process worked alongside the other responsibilities as part of annual planning cycle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Thanks to SLT &amp; SOLAS Board – key input &amp; insight – organisation to organisation agreements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Thanks to everyone at the ETBs – everyone bought into the process, most critically the CEs and FET Directors – I know the timing wasn’t ideal , &amp; I know that it was the first time we did it, so there were things that we didn’t get right , but I think everything handed constructively &amp; respectfully in spirit of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On that, must play credit to the role  of independent expert panel – some here today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382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Significant amount of funding into FET – one of its strengths  its diversity and accessibility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Available in almost every corner of Ireland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Incredibly connected to the regions they serve – individuals, employers,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People dip in and dip out of FET at different times and on multiple occasions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Conscious that in setting up agreements not just about targets and templates – really wanted to get a flavour of what each ETB all about, unique characteristics &amp; how its responding to a unique set of challenges –  agreements &amp; system report today – see series of case studies highlighting innovation &amp; good practice from across the </a:t>
            </a:r>
            <a:r>
              <a:rPr lang="en-IE" dirty="0" smtClean="0"/>
              <a:t>system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8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Significant amount of funding into FET – one of its strengths  its diversity and accessibility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Available in almost every corner of Ireland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Incredibly connected to the regions they serve – individuals, employers,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People dip in and dip out of FET at different times and on multiple occasions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Conscious that in setting up agreements not just about targets and templates – really wanted to get a flavour of what each ETB all about, unique characteristics &amp; how its responding to a unique set of challenges –  agreements &amp; system report today – see series of case studies highlighting innovation &amp; good practice from across the </a:t>
            </a:r>
            <a:r>
              <a:rPr lang="en-IE" dirty="0" smtClean="0"/>
              <a:t>system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84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Public </a:t>
            </a:r>
            <a:r>
              <a:rPr lang="en-IE" dirty="0"/>
              <a:t>sector reform, education reform, FET reform.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990B-790A-4EC5-9C30-0A7C0E1CB181}" type="slidenum">
              <a:rPr lang="en-IE" smtClean="0">
                <a:solidFill>
                  <a:prstClr val="black"/>
                </a:solidFill>
              </a:rPr>
              <a:pPr/>
              <a:t>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Public </a:t>
            </a:r>
            <a:r>
              <a:rPr lang="en-IE" dirty="0"/>
              <a:t>sector reform, education reform, FET reform.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990B-790A-4EC5-9C30-0A7C0E1CB181}" type="slidenum">
              <a:rPr lang="en-IE" smtClean="0">
                <a:solidFill>
                  <a:prstClr val="black"/>
                </a:solidFill>
              </a:rPr>
              <a:pPr/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1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FET been critical to Ireland’s economic and social development for over 100 years but an integrated FET system only in 6</a:t>
            </a:r>
            <a:r>
              <a:rPr lang="en-IE" baseline="30000" dirty="0" smtClean="0"/>
              <a:t>th</a:t>
            </a:r>
            <a:r>
              <a:rPr lang="en-IE" dirty="0" smtClean="0"/>
              <a:t> year of existence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New organisations with new responsibilities – natural establishment phase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53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Total cumulative additional employment outcomes  7,500  over 3 years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233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Total cumulative additional employment outcomes  7,500  over 3 years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134A0-853A-4946-ABC1-58536DE8701C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561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13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4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0200-B2A5-8942-9E90-9C8E9EBB70C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C9C-B09F-0D4C-922D-8A2D7A5C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9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0200-B2A5-8942-9E90-9C8E9EBB70C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FC9C-B09F-0D4C-922D-8A2D7A5C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8B1F-CA28-6043-A51B-E97CC660CF2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DEFF-C90E-9343-90CD-DB3593CF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5421-3164-D14B-B9CE-829A1139C33F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224B-EF75-EF43-BDD5-8D32711A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education.ie/en/Publications/Corporate-Reports/Strategy-Statement/action-plan-for-education-201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3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67543" y="116632"/>
            <a:ext cx="853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The FET-HE transitions sub-group has identified areas for further development and consideration…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538" y="1333046"/>
            <a:ext cx="8929794" cy="4582040"/>
            <a:chOff x="737386" y="2106537"/>
            <a:chExt cx="9217826" cy="4582040"/>
          </a:xfrm>
        </p:grpSpPr>
        <p:sp>
          <p:nvSpPr>
            <p:cNvPr id="5" name="Freeform 156"/>
            <p:cNvSpPr>
              <a:spLocks/>
            </p:cNvSpPr>
            <p:nvPr/>
          </p:nvSpPr>
          <p:spPr bwMode="auto">
            <a:xfrm rot="10800000">
              <a:off x="5865710" y="2138939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86"/>
            <p:cNvSpPr>
              <a:spLocks/>
            </p:cNvSpPr>
            <p:nvPr/>
          </p:nvSpPr>
          <p:spPr bwMode="auto">
            <a:xfrm rot="10800000">
              <a:off x="7196395" y="4451271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86"/>
            <p:cNvSpPr>
              <a:spLocks/>
            </p:cNvSpPr>
            <p:nvPr/>
          </p:nvSpPr>
          <p:spPr bwMode="auto">
            <a:xfrm rot="10800000">
              <a:off x="7196395" y="2912430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483642" y="2138939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5832190" y="2918245"/>
              <a:ext cx="1708286" cy="1458714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8"/>
                </a:cxn>
                <a:cxn ang="0">
                  <a:pos x="545" y="628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8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8"/>
                  </a:lnTo>
                  <a:lnTo>
                    <a:pt x="545" y="628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3142022" y="291824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68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5832190" y="4457086"/>
              <a:ext cx="1710000" cy="145800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6"/>
                </a:cxn>
                <a:cxn ang="0">
                  <a:pos x="546" y="626"/>
                </a:cxn>
                <a:cxn ang="0">
                  <a:pos x="728" y="313"/>
                </a:cxn>
                <a:cxn ang="0">
                  <a:pos x="546" y="0"/>
                </a:cxn>
                <a:cxn ang="0">
                  <a:pos x="546" y="0"/>
                </a:cxn>
              </a:cxnLst>
              <a:rect l="0" t="0" r="r" b="b"/>
              <a:pathLst>
                <a:path w="728" h="626">
                  <a:moveTo>
                    <a:pt x="546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6"/>
                  </a:lnTo>
                  <a:lnTo>
                    <a:pt x="546" y="626"/>
                  </a:lnTo>
                  <a:lnTo>
                    <a:pt x="728" y="313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3142022" y="445708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4483642" y="5230577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6"/>
            <p:cNvSpPr>
              <a:spLocks/>
            </p:cNvSpPr>
            <p:nvPr/>
          </p:nvSpPr>
          <p:spPr bwMode="auto">
            <a:xfrm>
              <a:off x="737386" y="5989665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86"/>
            <p:cNvSpPr>
              <a:spLocks/>
            </p:cNvSpPr>
            <p:nvPr/>
          </p:nvSpPr>
          <p:spPr bwMode="auto">
            <a:xfrm>
              <a:off x="737386" y="2918245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968C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blackWhite">
            <a:xfrm>
              <a:off x="4483758" y="2425253"/>
              <a:ext cx="172846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FET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Targets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blackWhite">
            <a:xfrm>
              <a:off x="3134943" y="3289162"/>
              <a:ext cx="171856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Consistent Systems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blackWhite">
            <a:xfrm>
              <a:off x="5850756" y="3295411"/>
              <a:ext cx="1710000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6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Overlap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blackWhite">
            <a:xfrm>
              <a:off x="5871610" y="4811831"/>
              <a:ext cx="170733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Further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blackWhite">
            <a:xfrm>
              <a:off x="4482604" y="5601495"/>
              <a:ext cx="1728466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Raising FET Awareness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blackWhite">
            <a:xfrm>
              <a:off x="3134198" y="4747162"/>
              <a:ext cx="170593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Thematic Initiatives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blackWhite">
            <a:xfrm>
              <a:off x="882206" y="3205258"/>
              <a:ext cx="2088229" cy="355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500" dirty="0" smtClean="0">
                  <a:solidFill>
                    <a:srgbClr val="000000"/>
                  </a:solidFill>
                  <a:latin typeface="+mj-lt"/>
                </a:rPr>
                <a:t>Standardised entry systems, transition process timelines, feasibility of universal points system</a:t>
              </a:r>
              <a:endParaRPr lang="en-GB" sz="15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blackWhite">
            <a:xfrm>
              <a:off x="882204" y="2950127"/>
              <a:ext cx="1870199" cy="295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/>
              <a:r>
                <a:rPr lang="en-GB" kern="0" dirty="0" smtClean="0">
                  <a:solidFill>
                    <a:srgbClr val="968C6D"/>
                  </a:solidFill>
                  <a:latin typeface="+mj-lt"/>
                </a:rPr>
                <a:t>Consistent Systems</a:t>
              </a:r>
              <a:endParaRPr lang="en-GB" kern="0" dirty="0">
                <a:solidFill>
                  <a:srgbClr val="968C6D"/>
                </a:solidFill>
                <a:latin typeface="+mj-lt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blackWhite">
            <a:xfrm>
              <a:off x="882204" y="4751652"/>
              <a:ext cx="2215236" cy="588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500" dirty="0" smtClean="0">
                  <a:solidFill>
                    <a:srgbClr val="000000"/>
                  </a:solidFill>
                  <a:latin typeface="+mj-lt"/>
                </a:rPr>
                <a:t>Transition 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initiatives </a:t>
              </a:r>
              <a:r>
                <a:rPr lang="en-GB" sz="1500" dirty="0" smtClean="0">
                  <a:solidFill>
                    <a:srgbClr val="000000"/>
                  </a:solidFill>
                  <a:latin typeface="+mj-lt"/>
                </a:rPr>
                <a:t>focusing on thematic areas (e.g. health, social care, ICT, childhood education) with 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targeted funding approach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blackWhite">
            <a:xfrm>
              <a:off x="882206" y="4467358"/>
              <a:ext cx="2073588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/>
              <a:r>
                <a:rPr lang="en-GB" kern="0" dirty="0" smtClean="0">
                  <a:solidFill>
                    <a:schemeClr val="accent3"/>
                  </a:solidFill>
                  <a:latin typeface="+mj-lt"/>
                </a:rPr>
                <a:t>Thematic Initiatives</a:t>
              </a:r>
              <a:endParaRPr lang="en-GB" kern="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blackWhite">
            <a:xfrm>
              <a:off x="882204" y="6245943"/>
              <a:ext cx="3515374" cy="387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r>
                <a:rPr lang="en-GB" sz="15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Promote greater awareness of FET provision within HE &amp; simplify structure</a:t>
              </a:r>
              <a:endParaRPr lang="en-GB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blackWhite">
            <a:xfrm>
              <a:off x="882204" y="5987551"/>
              <a:ext cx="3616390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GB" kern="0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Raising FET Awareness</a:t>
              </a:r>
              <a:endParaRPr lang="en-GB" kern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blackWhite">
            <a:xfrm>
              <a:off x="4424146" y="3925559"/>
              <a:ext cx="1830140" cy="922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GB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Areas for </a:t>
              </a:r>
            </a:p>
            <a:p>
              <a:pPr algn="ctr"/>
              <a:r>
                <a:rPr lang="en-GB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Further Development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blackWhite">
            <a:xfrm>
              <a:off x="6444238" y="2389080"/>
              <a:ext cx="3324747" cy="3342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r"/>
              <a:r>
                <a:rPr lang="en-GB" sz="15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Strategic approach to objectives and target setting </a:t>
              </a:r>
              <a:r>
                <a:rPr lang="en-GB" sz="1500" kern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GB" sz="15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regular reporting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blackWhite">
            <a:xfrm>
              <a:off x="7578948" y="2106537"/>
              <a:ext cx="2190037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kern="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Strategic Approach</a:t>
              </a:r>
              <a:endParaRPr lang="en-GB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blackWhite">
            <a:xfrm>
              <a:off x="7662330" y="3239479"/>
              <a:ext cx="2106656" cy="7049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/>
              <a:r>
                <a:rPr lang="en-GB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Comparison of outcomes </a:t>
              </a:r>
              <a:r>
                <a:rPr lang="en-GB" sz="15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 </a:t>
              </a:r>
              <a:r>
                <a:rPr lang="en-GB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Higher Certificate awards at </a:t>
              </a:r>
              <a:r>
                <a:rPr lang="en-GB" sz="15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L5/L6 </a:t>
              </a:r>
              <a:r>
                <a:rPr lang="en-GB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inform discussion on FET-HE overlap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blackWhite">
            <a:xfrm>
              <a:off x="7388663" y="2937658"/>
              <a:ext cx="2380323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kern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6 Overlap</a:t>
              </a:r>
              <a:endParaRPr lang="en-GB" kern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blackWhite">
            <a:xfrm>
              <a:off x="7794971" y="4886637"/>
              <a:ext cx="1974013" cy="7049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r"/>
              <a:r>
                <a:rPr lang="en-GB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Further research &amp; analysis on retention, graduate outcomes, non take-up of places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blackWhite">
            <a:xfrm>
              <a:off x="7445656" y="4497285"/>
              <a:ext cx="2323330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kern="0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Further Research</a:t>
              </a:r>
              <a:endParaRPr lang="en-GB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186"/>
            <p:cNvSpPr>
              <a:spLocks/>
            </p:cNvSpPr>
            <p:nvPr/>
          </p:nvSpPr>
          <p:spPr bwMode="auto">
            <a:xfrm>
              <a:off x="737386" y="4457086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3096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3" y="108115"/>
            <a:ext cx="850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800000"/>
                </a:solidFill>
              </a:rPr>
              <a:t>The next further education and training strategy will provide an opportunity to clearly set out an ambition for FET-HE transitions…</a:t>
            </a:r>
            <a:endParaRPr lang="en-IE" sz="1600" i="1" dirty="0">
              <a:solidFill>
                <a:srgbClr val="8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7412" y="1078825"/>
            <a:ext cx="8517928" cy="4460636"/>
            <a:chOff x="451807" y="1194736"/>
            <a:chExt cx="8517928" cy="4460636"/>
          </a:xfrm>
        </p:grpSpPr>
        <p:grpSp>
          <p:nvGrpSpPr>
            <p:cNvPr id="9" name="Group 8"/>
            <p:cNvGrpSpPr/>
            <p:nvPr/>
          </p:nvGrpSpPr>
          <p:grpSpPr>
            <a:xfrm>
              <a:off x="451807" y="1194736"/>
              <a:ext cx="8517928" cy="4460636"/>
              <a:chOff x="451806" y="1194736"/>
              <a:chExt cx="9635905" cy="4460636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5515" y="4120365"/>
                <a:ext cx="1512036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704544" y="4120365"/>
                <a:ext cx="1512036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335345" y="4120365"/>
                <a:ext cx="1512036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51806" y="1202628"/>
                <a:ext cx="1512036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54616" y="1319899"/>
                <a:ext cx="1311731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80835" y="1202628"/>
                <a:ext cx="1513808" cy="3199534"/>
              </a:xfrm>
              <a:custGeom>
                <a:avLst/>
                <a:gdLst>
                  <a:gd name="T0" fmla="*/ 427 w 854"/>
                  <a:gd name="T1" fmla="*/ 0 h 1828"/>
                  <a:gd name="T2" fmla="*/ 0 w 854"/>
                  <a:gd name="T3" fmla="*/ 250 h 1828"/>
                  <a:gd name="T4" fmla="*/ 0 w 854"/>
                  <a:gd name="T5" fmla="*/ 1581 h 1828"/>
                  <a:gd name="T6" fmla="*/ 427 w 854"/>
                  <a:gd name="T7" fmla="*/ 1828 h 1828"/>
                  <a:gd name="T8" fmla="*/ 854 w 854"/>
                  <a:gd name="T9" fmla="*/ 1581 h 1828"/>
                  <a:gd name="T10" fmla="*/ 854 w 854"/>
                  <a:gd name="T11" fmla="*/ 247 h 1828"/>
                  <a:gd name="T12" fmla="*/ 427 w 854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4" y="1581"/>
                    </a:lnTo>
                    <a:lnTo>
                      <a:pt x="854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711634" y="1202628"/>
                <a:ext cx="1512037" cy="3199534"/>
              </a:xfrm>
              <a:custGeom>
                <a:avLst/>
                <a:gdLst>
                  <a:gd name="T0" fmla="*/ 427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7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7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816217" y="1319899"/>
                <a:ext cx="1311731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342435" y="1202628"/>
                <a:ext cx="1512036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447020" y="1319899"/>
                <a:ext cx="1309959" cy="1128939"/>
              </a:xfrm>
              <a:custGeom>
                <a:avLst/>
                <a:gdLst>
                  <a:gd name="T0" fmla="*/ 739 w 739"/>
                  <a:gd name="T1" fmla="*/ 434 h 645"/>
                  <a:gd name="T2" fmla="*/ 367 w 739"/>
                  <a:gd name="T3" fmla="*/ 645 h 645"/>
                  <a:gd name="T4" fmla="*/ 0 w 739"/>
                  <a:gd name="T5" fmla="*/ 434 h 645"/>
                  <a:gd name="T6" fmla="*/ 0 w 739"/>
                  <a:gd name="T7" fmla="*/ 211 h 645"/>
                  <a:gd name="T8" fmla="*/ 367 w 739"/>
                  <a:gd name="T9" fmla="*/ 0 h 645"/>
                  <a:gd name="T10" fmla="*/ 739 w 739"/>
                  <a:gd name="T11" fmla="*/ 211 h 645"/>
                  <a:gd name="T12" fmla="*/ 739 w 739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9" h="645">
                    <a:moveTo>
                      <a:pt x="739" y="434"/>
                    </a:moveTo>
                    <a:lnTo>
                      <a:pt x="367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7" y="0"/>
                    </a:lnTo>
                    <a:lnTo>
                      <a:pt x="739" y="211"/>
                    </a:lnTo>
                    <a:lnTo>
                      <a:pt x="739" y="43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5418" y="1319899"/>
                <a:ext cx="1311731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983500" y="1273825"/>
                <a:ext cx="415178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600" b="1" i="1" dirty="0">
                    <a:solidFill>
                      <a:srgbClr val="FFFFFF"/>
                    </a:solidFill>
                    <a:latin typeface="+mj-lt"/>
                  </a:rPr>
                  <a:t>1</a:t>
                </a:r>
                <a:endParaRPr lang="en-US" altLang="en-US" sz="24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593029" y="1273825"/>
                <a:ext cx="53059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600" b="1" i="1">
                    <a:solidFill>
                      <a:srgbClr val="FFFFFF"/>
                    </a:solidFill>
                    <a:latin typeface="+mj-lt"/>
                  </a:rPr>
                  <a:t>2</a:t>
                </a:r>
                <a:endParaRPr lang="en-US" altLang="en-US" sz="24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232781" y="1281846"/>
                <a:ext cx="48090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000" b="1" i="1" dirty="0">
                    <a:solidFill>
                      <a:srgbClr val="FFFFFF"/>
                    </a:solidFill>
                    <a:latin typeface="+mj-lt"/>
                  </a:rPr>
                  <a:t>3</a:t>
                </a:r>
                <a:endParaRPr lang="en-US" alt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5854716" y="1281846"/>
                <a:ext cx="50013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000" b="1" i="1" dirty="0">
                    <a:solidFill>
                      <a:srgbClr val="FFFFFF"/>
                    </a:solidFill>
                    <a:latin typeface="+mj-lt"/>
                  </a:rPr>
                  <a:t>4</a:t>
                </a:r>
                <a:endParaRPr lang="en-US" alt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081721" y="3662180"/>
                <a:ext cx="1512036" cy="1993191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dirty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Learning Pathways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717213" y="3662179"/>
                <a:ext cx="1512036" cy="1993192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Active Inclusion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5335345" y="3662178"/>
                <a:ext cx="1512036" cy="1993191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18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Lifelong Learning &amp; Workforce </a:t>
                </a:r>
                <a:r>
                  <a:rPr lang="en-GB" sz="1800" dirty="0" err="1" smtClean="0">
                    <a:solidFill>
                      <a:schemeClr val="bg1"/>
                    </a:solidFill>
                    <a:latin typeface="+mj-lt"/>
                  </a:rPr>
                  <a:t>Upskilling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6951966" y="1194736"/>
                <a:ext cx="1512036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056551" y="1312007"/>
                <a:ext cx="1309959" cy="1128939"/>
              </a:xfrm>
              <a:custGeom>
                <a:avLst/>
                <a:gdLst>
                  <a:gd name="T0" fmla="*/ 739 w 739"/>
                  <a:gd name="T1" fmla="*/ 434 h 645"/>
                  <a:gd name="T2" fmla="*/ 367 w 739"/>
                  <a:gd name="T3" fmla="*/ 645 h 645"/>
                  <a:gd name="T4" fmla="*/ 0 w 739"/>
                  <a:gd name="T5" fmla="*/ 434 h 645"/>
                  <a:gd name="T6" fmla="*/ 0 w 739"/>
                  <a:gd name="T7" fmla="*/ 211 h 645"/>
                  <a:gd name="T8" fmla="*/ 367 w 739"/>
                  <a:gd name="T9" fmla="*/ 0 h 645"/>
                  <a:gd name="T10" fmla="*/ 739 w 739"/>
                  <a:gd name="T11" fmla="*/ 211 h 645"/>
                  <a:gd name="T12" fmla="*/ 739 w 739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9" h="645">
                    <a:moveTo>
                      <a:pt x="739" y="434"/>
                    </a:moveTo>
                    <a:lnTo>
                      <a:pt x="367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7" y="0"/>
                    </a:lnTo>
                    <a:lnTo>
                      <a:pt x="739" y="211"/>
                    </a:lnTo>
                    <a:lnTo>
                      <a:pt x="739" y="4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464247" y="1273954"/>
                <a:ext cx="38953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000" b="1" i="1" dirty="0" smtClean="0">
                    <a:solidFill>
                      <a:srgbClr val="FFFFFF"/>
                    </a:solidFill>
                    <a:latin typeface="+mj-lt"/>
                  </a:rPr>
                  <a:t>5</a:t>
                </a:r>
                <a:endParaRPr lang="en-US" alt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6944876" y="3654286"/>
                <a:ext cx="1512036" cy="1993191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18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defTabSz="1042872"/>
                <a:endParaRPr lang="en-GB" sz="1800" dirty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Meeting Key Skills Gaps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575675" y="1200990"/>
                <a:ext cx="1512036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8680260" y="1318261"/>
                <a:ext cx="1309959" cy="1128939"/>
              </a:xfrm>
              <a:custGeom>
                <a:avLst/>
                <a:gdLst>
                  <a:gd name="T0" fmla="*/ 739 w 739"/>
                  <a:gd name="T1" fmla="*/ 434 h 645"/>
                  <a:gd name="T2" fmla="*/ 367 w 739"/>
                  <a:gd name="T3" fmla="*/ 645 h 645"/>
                  <a:gd name="T4" fmla="*/ 0 w 739"/>
                  <a:gd name="T5" fmla="*/ 434 h 645"/>
                  <a:gd name="T6" fmla="*/ 0 w 739"/>
                  <a:gd name="T7" fmla="*/ 211 h 645"/>
                  <a:gd name="T8" fmla="*/ 367 w 739"/>
                  <a:gd name="T9" fmla="*/ 0 h 645"/>
                  <a:gd name="T10" fmla="*/ 739 w 739"/>
                  <a:gd name="T11" fmla="*/ 211 h 645"/>
                  <a:gd name="T12" fmla="*/ 739 w 739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9" h="645">
                    <a:moveTo>
                      <a:pt x="739" y="434"/>
                    </a:moveTo>
                    <a:lnTo>
                      <a:pt x="367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7" y="0"/>
                    </a:lnTo>
                    <a:lnTo>
                      <a:pt x="739" y="211"/>
                    </a:lnTo>
                    <a:lnTo>
                      <a:pt x="739" y="43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9087956" y="1280208"/>
                <a:ext cx="38953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r>
                  <a:rPr lang="en-US" altLang="en-US" sz="6000" b="1" i="1" dirty="0" smtClean="0">
                    <a:solidFill>
                      <a:srgbClr val="FFFFFF"/>
                    </a:solidFill>
                    <a:latin typeface="+mj-lt"/>
                  </a:rPr>
                  <a:t>6</a:t>
                </a:r>
                <a:endParaRPr lang="en-US" altLang="en-US" sz="2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8568585" y="3660540"/>
                <a:ext cx="1512036" cy="1993191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18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defTabSz="1042872"/>
                <a:endParaRPr lang="en-GB" sz="1800" dirty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New Models of Delivery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51806" y="3660539"/>
                <a:ext cx="1512036" cy="1994833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104287" tIns="52144" rIns="104287" bIns="5214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2872"/>
                <a:endParaRPr lang="en-GB" sz="21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ctr" defTabSz="1042872"/>
                <a:endParaRPr lang="en-GB" sz="180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algn="ctr" defTabSz="1042872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</a:rPr>
                  <a:t>Supporting Job Creation</a:t>
                </a:r>
                <a:endParaRPr lang="en-GB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0" name="Freeform 4845"/>
            <p:cNvSpPr>
              <a:spLocks noEditPoints="1"/>
            </p:cNvSpPr>
            <p:nvPr/>
          </p:nvSpPr>
          <p:spPr bwMode="auto">
            <a:xfrm>
              <a:off x="7931812" y="2715163"/>
              <a:ext cx="701870" cy="760359"/>
            </a:xfrm>
            <a:custGeom>
              <a:avLst/>
              <a:gdLst>
                <a:gd name="T0" fmla="*/ 86 w 384"/>
                <a:gd name="T1" fmla="*/ 34 h 416"/>
                <a:gd name="T2" fmla="*/ 108 w 384"/>
                <a:gd name="T3" fmla="*/ 36 h 416"/>
                <a:gd name="T4" fmla="*/ 122 w 384"/>
                <a:gd name="T5" fmla="*/ 86 h 416"/>
                <a:gd name="T6" fmla="*/ 102 w 384"/>
                <a:gd name="T7" fmla="*/ 82 h 416"/>
                <a:gd name="T8" fmla="*/ 24 w 384"/>
                <a:gd name="T9" fmla="*/ 106 h 416"/>
                <a:gd name="T10" fmla="*/ 26 w 384"/>
                <a:gd name="T11" fmla="*/ 126 h 416"/>
                <a:gd name="T12" fmla="*/ 68 w 384"/>
                <a:gd name="T13" fmla="*/ 136 h 416"/>
                <a:gd name="T14" fmla="*/ 64 w 384"/>
                <a:gd name="T15" fmla="*/ 120 h 416"/>
                <a:gd name="T16" fmla="*/ 154 w 384"/>
                <a:gd name="T17" fmla="*/ 372 h 416"/>
                <a:gd name="T18" fmla="*/ 164 w 384"/>
                <a:gd name="T19" fmla="*/ 386 h 416"/>
                <a:gd name="T20" fmla="*/ 230 w 384"/>
                <a:gd name="T21" fmla="*/ 376 h 416"/>
                <a:gd name="T22" fmla="*/ 220 w 384"/>
                <a:gd name="T23" fmla="*/ 366 h 416"/>
                <a:gd name="T24" fmla="*/ 164 w 384"/>
                <a:gd name="T25" fmla="*/ 402 h 416"/>
                <a:gd name="T26" fmla="*/ 174 w 384"/>
                <a:gd name="T27" fmla="*/ 416 h 416"/>
                <a:gd name="T28" fmla="*/ 220 w 384"/>
                <a:gd name="T29" fmla="*/ 406 h 416"/>
                <a:gd name="T30" fmla="*/ 210 w 384"/>
                <a:gd name="T31" fmla="*/ 396 h 416"/>
                <a:gd name="T32" fmla="*/ 34 w 384"/>
                <a:gd name="T33" fmla="*/ 294 h 416"/>
                <a:gd name="T34" fmla="*/ 48 w 384"/>
                <a:gd name="T35" fmla="*/ 302 h 416"/>
                <a:gd name="T36" fmla="*/ 66 w 384"/>
                <a:gd name="T37" fmla="*/ 280 h 416"/>
                <a:gd name="T38" fmla="*/ 52 w 384"/>
                <a:gd name="T39" fmla="*/ 276 h 416"/>
                <a:gd name="T40" fmla="*/ 38 w 384"/>
                <a:gd name="T41" fmla="*/ 196 h 416"/>
                <a:gd name="T42" fmla="*/ 0 w 384"/>
                <a:gd name="T43" fmla="*/ 208 h 416"/>
                <a:gd name="T44" fmla="*/ 38 w 384"/>
                <a:gd name="T45" fmla="*/ 220 h 416"/>
                <a:gd name="T46" fmla="*/ 50 w 384"/>
                <a:gd name="T47" fmla="*/ 208 h 416"/>
                <a:gd name="T48" fmla="*/ 206 w 384"/>
                <a:gd name="T49" fmla="*/ 54 h 416"/>
                <a:gd name="T50" fmla="*/ 192 w 384"/>
                <a:gd name="T51" fmla="*/ 0 h 416"/>
                <a:gd name="T52" fmla="*/ 178 w 384"/>
                <a:gd name="T53" fmla="*/ 54 h 416"/>
                <a:gd name="T54" fmla="*/ 192 w 384"/>
                <a:gd name="T55" fmla="*/ 68 h 416"/>
                <a:gd name="T56" fmla="*/ 320 w 384"/>
                <a:gd name="T57" fmla="*/ 278 h 416"/>
                <a:gd name="T58" fmla="*/ 322 w 384"/>
                <a:gd name="T59" fmla="*/ 294 h 416"/>
                <a:gd name="T60" fmla="*/ 348 w 384"/>
                <a:gd name="T61" fmla="*/ 298 h 416"/>
                <a:gd name="T62" fmla="*/ 346 w 384"/>
                <a:gd name="T63" fmla="*/ 284 h 416"/>
                <a:gd name="T64" fmla="*/ 362 w 384"/>
                <a:gd name="T65" fmla="*/ 122 h 416"/>
                <a:gd name="T66" fmla="*/ 356 w 384"/>
                <a:gd name="T67" fmla="*/ 104 h 416"/>
                <a:gd name="T68" fmla="*/ 314 w 384"/>
                <a:gd name="T69" fmla="*/ 128 h 416"/>
                <a:gd name="T70" fmla="*/ 326 w 384"/>
                <a:gd name="T71" fmla="*/ 142 h 416"/>
                <a:gd name="T72" fmla="*/ 336 w 384"/>
                <a:gd name="T73" fmla="*/ 204 h 416"/>
                <a:gd name="T74" fmla="*/ 346 w 384"/>
                <a:gd name="T75" fmla="*/ 220 h 416"/>
                <a:gd name="T76" fmla="*/ 384 w 384"/>
                <a:gd name="T77" fmla="*/ 208 h 416"/>
                <a:gd name="T78" fmla="*/ 372 w 384"/>
                <a:gd name="T79" fmla="*/ 196 h 416"/>
                <a:gd name="T80" fmla="*/ 276 w 384"/>
                <a:gd name="T81" fmla="*/ 36 h 416"/>
                <a:gd name="T82" fmla="*/ 262 w 384"/>
                <a:gd name="T83" fmla="*/ 86 h 416"/>
                <a:gd name="T84" fmla="*/ 300 w 384"/>
                <a:gd name="T85" fmla="*/ 50 h 416"/>
                <a:gd name="T86" fmla="*/ 294 w 384"/>
                <a:gd name="T87" fmla="*/ 32 h 416"/>
                <a:gd name="T88" fmla="*/ 262 w 384"/>
                <a:gd name="T89" fmla="*/ 256 h 416"/>
                <a:gd name="T90" fmla="*/ 236 w 384"/>
                <a:gd name="T91" fmla="*/ 322 h 416"/>
                <a:gd name="T92" fmla="*/ 218 w 384"/>
                <a:gd name="T93" fmla="*/ 354 h 416"/>
                <a:gd name="T94" fmla="*/ 150 w 384"/>
                <a:gd name="T95" fmla="*/ 338 h 416"/>
                <a:gd name="T96" fmla="*/ 132 w 384"/>
                <a:gd name="T97" fmla="*/ 270 h 416"/>
                <a:gd name="T98" fmla="*/ 98 w 384"/>
                <a:gd name="T99" fmla="*/ 196 h 416"/>
                <a:gd name="T100" fmla="*/ 134 w 384"/>
                <a:gd name="T101" fmla="*/ 118 h 416"/>
                <a:gd name="T102" fmla="*/ 234 w 384"/>
                <a:gd name="T103" fmla="*/ 108 h 416"/>
                <a:gd name="T104" fmla="*/ 286 w 384"/>
                <a:gd name="T105" fmla="*/ 196 h 416"/>
                <a:gd name="T106" fmla="*/ 192 w 384"/>
                <a:gd name="T107" fmla="*/ 128 h 416"/>
                <a:gd name="T108" fmla="*/ 146 w 384"/>
                <a:gd name="T109" fmla="*/ 144 h 416"/>
                <a:gd name="T110" fmla="*/ 126 w 384"/>
                <a:gd name="T111" fmla="*/ 198 h 416"/>
                <a:gd name="T112" fmla="*/ 142 w 384"/>
                <a:gd name="T113" fmla="*/ 200 h 416"/>
                <a:gd name="T114" fmla="*/ 154 w 384"/>
                <a:gd name="T115" fmla="*/ 164 h 416"/>
                <a:gd name="T116" fmla="*/ 190 w 384"/>
                <a:gd name="T117" fmla="*/ 14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416">
                  <a:moveTo>
                    <a:pt x="102" y="82"/>
                  </a:moveTo>
                  <a:lnTo>
                    <a:pt x="84" y="50"/>
                  </a:lnTo>
                  <a:lnTo>
                    <a:pt x="84" y="50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86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6" y="32"/>
                  </a:lnTo>
                  <a:lnTo>
                    <a:pt x="108" y="3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8" y="72"/>
                  </a:lnTo>
                  <a:lnTo>
                    <a:pt x="128" y="78"/>
                  </a:lnTo>
                  <a:lnTo>
                    <a:pt x="126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102" y="82"/>
                  </a:lnTo>
                  <a:close/>
                  <a:moveTo>
                    <a:pt x="64" y="120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6" y="126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4" y="142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68" y="124"/>
                  </a:lnTo>
                  <a:lnTo>
                    <a:pt x="64" y="120"/>
                  </a:lnTo>
                  <a:lnTo>
                    <a:pt x="64" y="120"/>
                  </a:lnTo>
                  <a:close/>
                  <a:moveTo>
                    <a:pt x="220" y="366"/>
                  </a:moveTo>
                  <a:lnTo>
                    <a:pt x="164" y="366"/>
                  </a:lnTo>
                  <a:lnTo>
                    <a:pt x="164" y="366"/>
                  </a:lnTo>
                  <a:lnTo>
                    <a:pt x="160" y="366"/>
                  </a:lnTo>
                  <a:lnTo>
                    <a:pt x="156" y="368"/>
                  </a:lnTo>
                  <a:lnTo>
                    <a:pt x="154" y="372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4" y="380"/>
                  </a:lnTo>
                  <a:lnTo>
                    <a:pt x="156" y="382"/>
                  </a:lnTo>
                  <a:lnTo>
                    <a:pt x="160" y="384"/>
                  </a:lnTo>
                  <a:lnTo>
                    <a:pt x="164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4" y="384"/>
                  </a:lnTo>
                  <a:lnTo>
                    <a:pt x="228" y="382"/>
                  </a:lnTo>
                  <a:lnTo>
                    <a:pt x="230" y="380"/>
                  </a:lnTo>
                  <a:lnTo>
                    <a:pt x="230" y="376"/>
                  </a:lnTo>
                  <a:lnTo>
                    <a:pt x="230" y="376"/>
                  </a:lnTo>
                  <a:lnTo>
                    <a:pt x="230" y="372"/>
                  </a:lnTo>
                  <a:lnTo>
                    <a:pt x="228" y="368"/>
                  </a:lnTo>
                  <a:lnTo>
                    <a:pt x="224" y="366"/>
                  </a:lnTo>
                  <a:lnTo>
                    <a:pt x="220" y="366"/>
                  </a:lnTo>
                  <a:lnTo>
                    <a:pt x="220" y="366"/>
                  </a:lnTo>
                  <a:close/>
                  <a:moveTo>
                    <a:pt x="210" y="396"/>
                  </a:moveTo>
                  <a:lnTo>
                    <a:pt x="174" y="396"/>
                  </a:lnTo>
                  <a:lnTo>
                    <a:pt x="174" y="396"/>
                  </a:lnTo>
                  <a:lnTo>
                    <a:pt x="170" y="396"/>
                  </a:lnTo>
                  <a:lnTo>
                    <a:pt x="166" y="398"/>
                  </a:lnTo>
                  <a:lnTo>
                    <a:pt x="164" y="402"/>
                  </a:lnTo>
                  <a:lnTo>
                    <a:pt x="164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6" y="414"/>
                  </a:lnTo>
                  <a:lnTo>
                    <a:pt x="170" y="416"/>
                  </a:lnTo>
                  <a:lnTo>
                    <a:pt x="174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4" y="416"/>
                  </a:lnTo>
                  <a:lnTo>
                    <a:pt x="218" y="414"/>
                  </a:lnTo>
                  <a:lnTo>
                    <a:pt x="220" y="410"/>
                  </a:lnTo>
                  <a:lnTo>
                    <a:pt x="220" y="406"/>
                  </a:lnTo>
                  <a:lnTo>
                    <a:pt x="220" y="406"/>
                  </a:lnTo>
                  <a:lnTo>
                    <a:pt x="220" y="402"/>
                  </a:lnTo>
                  <a:lnTo>
                    <a:pt x="218" y="398"/>
                  </a:lnTo>
                  <a:lnTo>
                    <a:pt x="214" y="396"/>
                  </a:lnTo>
                  <a:lnTo>
                    <a:pt x="210" y="396"/>
                  </a:lnTo>
                  <a:lnTo>
                    <a:pt x="210" y="396"/>
                  </a:lnTo>
                  <a:close/>
                  <a:moveTo>
                    <a:pt x="52" y="276"/>
                  </a:moveTo>
                  <a:lnTo>
                    <a:pt x="38" y="284"/>
                  </a:lnTo>
                  <a:lnTo>
                    <a:pt x="38" y="284"/>
                  </a:lnTo>
                  <a:lnTo>
                    <a:pt x="36" y="288"/>
                  </a:lnTo>
                  <a:lnTo>
                    <a:pt x="34" y="290"/>
                  </a:lnTo>
                  <a:lnTo>
                    <a:pt x="34" y="294"/>
                  </a:lnTo>
                  <a:lnTo>
                    <a:pt x="36" y="298"/>
                  </a:lnTo>
                  <a:lnTo>
                    <a:pt x="36" y="298"/>
                  </a:lnTo>
                  <a:lnTo>
                    <a:pt x="40" y="302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8" y="302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6" y="292"/>
                  </a:lnTo>
                  <a:lnTo>
                    <a:pt x="68" y="288"/>
                  </a:lnTo>
                  <a:lnTo>
                    <a:pt x="68" y="28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4" y="278"/>
                  </a:lnTo>
                  <a:lnTo>
                    <a:pt x="60" y="276"/>
                  </a:lnTo>
                  <a:lnTo>
                    <a:pt x="56" y="276"/>
                  </a:lnTo>
                  <a:lnTo>
                    <a:pt x="52" y="276"/>
                  </a:lnTo>
                  <a:lnTo>
                    <a:pt x="52" y="276"/>
                  </a:lnTo>
                  <a:close/>
                  <a:moveTo>
                    <a:pt x="50" y="208"/>
                  </a:moveTo>
                  <a:lnTo>
                    <a:pt x="50" y="208"/>
                  </a:lnTo>
                  <a:lnTo>
                    <a:pt x="48" y="204"/>
                  </a:lnTo>
                  <a:lnTo>
                    <a:pt x="46" y="200"/>
                  </a:lnTo>
                  <a:lnTo>
                    <a:pt x="42" y="198"/>
                  </a:lnTo>
                  <a:lnTo>
                    <a:pt x="3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6" y="198"/>
                  </a:lnTo>
                  <a:lnTo>
                    <a:pt x="2" y="200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2" y="216"/>
                  </a:lnTo>
                  <a:lnTo>
                    <a:pt x="6" y="220"/>
                  </a:lnTo>
                  <a:lnTo>
                    <a:pt x="12" y="220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42" y="220"/>
                  </a:lnTo>
                  <a:lnTo>
                    <a:pt x="46" y="216"/>
                  </a:lnTo>
                  <a:lnTo>
                    <a:pt x="48" y="212"/>
                  </a:lnTo>
                  <a:lnTo>
                    <a:pt x="50" y="208"/>
                  </a:lnTo>
                  <a:lnTo>
                    <a:pt x="50" y="208"/>
                  </a:lnTo>
                  <a:close/>
                  <a:moveTo>
                    <a:pt x="192" y="68"/>
                  </a:moveTo>
                  <a:lnTo>
                    <a:pt x="192" y="68"/>
                  </a:lnTo>
                  <a:lnTo>
                    <a:pt x="198" y="66"/>
                  </a:lnTo>
                  <a:lnTo>
                    <a:pt x="202" y="64"/>
                  </a:lnTo>
                  <a:lnTo>
                    <a:pt x="204" y="58"/>
                  </a:lnTo>
                  <a:lnTo>
                    <a:pt x="206" y="5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4" y="8"/>
                  </a:lnTo>
                  <a:lnTo>
                    <a:pt x="202" y="4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2" y="4"/>
                  </a:lnTo>
                  <a:lnTo>
                    <a:pt x="180" y="8"/>
                  </a:lnTo>
                  <a:lnTo>
                    <a:pt x="178" y="14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0" y="58"/>
                  </a:lnTo>
                  <a:lnTo>
                    <a:pt x="182" y="64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2" y="68"/>
                  </a:lnTo>
                  <a:close/>
                  <a:moveTo>
                    <a:pt x="346" y="284"/>
                  </a:moveTo>
                  <a:lnTo>
                    <a:pt x="332" y="276"/>
                  </a:lnTo>
                  <a:lnTo>
                    <a:pt x="332" y="276"/>
                  </a:lnTo>
                  <a:lnTo>
                    <a:pt x="328" y="276"/>
                  </a:lnTo>
                  <a:lnTo>
                    <a:pt x="324" y="276"/>
                  </a:lnTo>
                  <a:lnTo>
                    <a:pt x="320" y="278"/>
                  </a:lnTo>
                  <a:lnTo>
                    <a:pt x="318" y="280"/>
                  </a:lnTo>
                  <a:lnTo>
                    <a:pt x="318" y="280"/>
                  </a:lnTo>
                  <a:lnTo>
                    <a:pt x="316" y="284"/>
                  </a:lnTo>
                  <a:lnTo>
                    <a:pt x="316" y="288"/>
                  </a:lnTo>
                  <a:lnTo>
                    <a:pt x="318" y="292"/>
                  </a:lnTo>
                  <a:lnTo>
                    <a:pt x="322" y="294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4" y="302"/>
                  </a:lnTo>
                  <a:lnTo>
                    <a:pt x="348" y="298"/>
                  </a:lnTo>
                  <a:lnTo>
                    <a:pt x="348" y="298"/>
                  </a:lnTo>
                  <a:lnTo>
                    <a:pt x="350" y="294"/>
                  </a:lnTo>
                  <a:lnTo>
                    <a:pt x="350" y="290"/>
                  </a:lnTo>
                  <a:lnTo>
                    <a:pt x="348" y="288"/>
                  </a:lnTo>
                  <a:lnTo>
                    <a:pt x="346" y="284"/>
                  </a:lnTo>
                  <a:lnTo>
                    <a:pt x="346" y="284"/>
                  </a:lnTo>
                  <a:close/>
                  <a:moveTo>
                    <a:pt x="326" y="142"/>
                  </a:moveTo>
                  <a:lnTo>
                    <a:pt x="326" y="142"/>
                  </a:lnTo>
                  <a:lnTo>
                    <a:pt x="332" y="142"/>
                  </a:lnTo>
                  <a:lnTo>
                    <a:pt x="358" y="126"/>
                  </a:lnTo>
                  <a:lnTo>
                    <a:pt x="358" y="126"/>
                  </a:lnTo>
                  <a:lnTo>
                    <a:pt x="362" y="122"/>
                  </a:lnTo>
                  <a:lnTo>
                    <a:pt x="364" y="118"/>
                  </a:lnTo>
                  <a:lnTo>
                    <a:pt x="364" y="114"/>
                  </a:lnTo>
                  <a:lnTo>
                    <a:pt x="362" y="110"/>
                  </a:lnTo>
                  <a:lnTo>
                    <a:pt x="362" y="110"/>
                  </a:lnTo>
                  <a:lnTo>
                    <a:pt x="360" y="106"/>
                  </a:lnTo>
                  <a:lnTo>
                    <a:pt x="356" y="104"/>
                  </a:lnTo>
                  <a:lnTo>
                    <a:pt x="352" y="104"/>
                  </a:lnTo>
                  <a:lnTo>
                    <a:pt x="346" y="104"/>
                  </a:lnTo>
                  <a:lnTo>
                    <a:pt x="320" y="120"/>
                  </a:lnTo>
                  <a:lnTo>
                    <a:pt x="320" y="120"/>
                  </a:lnTo>
                  <a:lnTo>
                    <a:pt x="316" y="124"/>
                  </a:lnTo>
                  <a:lnTo>
                    <a:pt x="314" y="128"/>
                  </a:lnTo>
                  <a:lnTo>
                    <a:pt x="314" y="132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20" y="142"/>
                  </a:lnTo>
                  <a:lnTo>
                    <a:pt x="326" y="142"/>
                  </a:lnTo>
                  <a:lnTo>
                    <a:pt x="326" y="142"/>
                  </a:lnTo>
                  <a:close/>
                  <a:moveTo>
                    <a:pt x="372" y="196"/>
                  </a:moveTo>
                  <a:lnTo>
                    <a:pt x="346" y="196"/>
                  </a:lnTo>
                  <a:lnTo>
                    <a:pt x="346" y="196"/>
                  </a:lnTo>
                  <a:lnTo>
                    <a:pt x="342" y="198"/>
                  </a:lnTo>
                  <a:lnTo>
                    <a:pt x="338" y="200"/>
                  </a:lnTo>
                  <a:lnTo>
                    <a:pt x="336" y="204"/>
                  </a:lnTo>
                  <a:lnTo>
                    <a:pt x="334" y="208"/>
                  </a:lnTo>
                  <a:lnTo>
                    <a:pt x="334" y="208"/>
                  </a:lnTo>
                  <a:lnTo>
                    <a:pt x="336" y="212"/>
                  </a:lnTo>
                  <a:lnTo>
                    <a:pt x="338" y="216"/>
                  </a:lnTo>
                  <a:lnTo>
                    <a:pt x="342" y="220"/>
                  </a:lnTo>
                  <a:lnTo>
                    <a:pt x="346" y="220"/>
                  </a:lnTo>
                  <a:lnTo>
                    <a:pt x="372" y="220"/>
                  </a:lnTo>
                  <a:lnTo>
                    <a:pt x="372" y="220"/>
                  </a:lnTo>
                  <a:lnTo>
                    <a:pt x="378" y="220"/>
                  </a:lnTo>
                  <a:lnTo>
                    <a:pt x="382" y="216"/>
                  </a:lnTo>
                  <a:lnTo>
                    <a:pt x="384" y="212"/>
                  </a:lnTo>
                  <a:lnTo>
                    <a:pt x="384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2" y="200"/>
                  </a:lnTo>
                  <a:lnTo>
                    <a:pt x="378" y="198"/>
                  </a:lnTo>
                  <a:lnTo>
                    <a:pt x="372" y="196"/>
                  </a:lnTo>
                  <a:lnTo>
                    <a:pt x="372" y="196"/>
                  </a:lnTo>
                  <a:close/>
                  <a:moveTo>
                    <a:pt x="294" y="32"/>
                  </a:moveTo>
                  <a:lnTo>
                    <a:pt x="294" y="32"/>
                  </a:lnTo>
                  <a:lnTo>
                    <a:pt x="288" y="30"/>
                  </a:lnTo>
                  <a:lnTo>
                    <a:pt x="284" y="30"/>
                  </a:lnTo>
                  <a:lnTo>
                    <a:pt x="278" y="32"/>
                  </a:lnTo>
                  <a:lnTo>
                    <a:pt x="276" y="36"/>
                  </a:lnTo>
                  <a:lnTo>
                    <a:pt x="258" y="68"/>
                  </a:lnTo>
                  <a:lnTo>
                    <a:pt x="258" y="68"/>
                  </a:lnTo>
                  <a:lnTo>
                    <a:pt x="256" y="72"/>
                  </a:lnTo>
                  <a:lnTo>
                    <a:pt x="256" y="78"/>
                  </a:lnTo>
                  <a:lnTo>
                    <a:pt x="258" y="82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0" y="88"/>
                  </a:lnTo>
                  <a:lnTo>
                    <a:pt x="270" y="88"/>
                  </a:lnTo>
                  <a:lnTo>
                    <a:pt x="276" y="86"/>
                  </a:lnTo>
                  <a:lnTo>
                    <a:pt x="282" y="82"/>
                  </a:lnTo>
                  <a:lnTo>
                    <a:pt x="300" y="50"/>
                  </a:lnTo>
                  <a:lnTo>
                    <a:pt x="300" y="50"/>
                  </a:lnTo>
                  <a:lnTo>
                    <a:pt x="302" y="44"/>
                  </a:lnTo>
                  <a:lnTo>
                    <a:pt x="300" y="40"/>
                  </a:lnTo>
                  <a:lnTo>
                    <a:pt x="298" y="34"/>
                  </a:lnTo>
                  <a:lnTo>
                    <a:pt x="294" y="32"/>
                  </a:lnTo>
                  <a:lnTo>
                    <a:pt x="294" y="32"/>
                  </a:lnTo>
                  <a:close/>
                  <a:moveTo>
                    <a:pt x="286" y="196"/>
                  </a:moveTo>
                  <a:lnTo>
                    <a:pt x="286" y="196"/>
                  </a:lnTo>
                  <a:lnTo>
                    <a:pt x="284" y="216"/>
                  </a:lnTo>
                  <a:lnTo>
                    <a:pt x="278" y="232"/>
                  </a:lnTo>
                  <a:lnTo>
                    <a:pt x="272" y="244"/>
                  </a:lnTo>
                  <a:lnTo>
                    <a:pt x="262" y="256"/>
                  </a:lnTo>
                  <a:lnTo>
                    <a:pt x="262" y="256"/>
                  </a:lnTo>
                  <a:lnTo>
                    <a:pt x="252" y="270"/>
                  </a:lnTo>
                  <a:lnTo>
                    <a:pt x="244" y="288"/>
                  </a:lnTo>
                  <a:lnTo>
                    <a:pt x="240" y="298"/>
                  </a:lnTo>
                  <a:lnTo>
                    <a:pt x="238" y="310"/>
                  </a:lnTo>
                  <a:lnTo>
                    <a:pt x="236" y="322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2" y="344"/>
                  </a:lnTo>
                  <a:lnTo>
                    <a:pt x="230" y="350"/>
                  </a:lnTo>
                  <a:lnTo>
                    <a:pt x="224" y="354"/>
                  </a:lnTo>
                  <a:lnTo>
                    <a:pt x="218" y="354"/>
                  </a:lnTo>
                  <a:lnTo>
                    <a:pt x="166" y="354"/>
                  </a:lnTo>
                  <a:lnTo>
                    <a:pt x="166" y="354"/>
                  </a:lnTo>
                  <a:lnTo>
                    <a:pt x="160" y="354"/>
                  </a:lnTo>
                  <a:lnTo>
                    <a:pt x="154" y="350"/>
                  </a:lnTo>
                  <a:lnTo>
                    <a:pt x="152" y="344"/>
                  </a:lnTo>
                  <a:lnTo>
                    <a:pt x="150" y="338"/>
                  </a:lnTo>
                  <a:lnTo>
                    <a:pt x="150" y="338"/>
                  </a:lnTo>
                  <a:lnTo>
                    <a:pt x="148" y="322"/>
                  </a:lnTo>
                  <a:lnTo>
                    <a:pt x="146" y="310"/>
                  </a:lnTo>
                  <a:lnTo>
                    <a:pt x="144" y="298"/>
                  </a:lnTo>
                  <a:lnTo>
                    <a:pt x="140" y="288"/>
                  </a:lnTo>
                  <a:lnTo>
                    <a:pt x="132" y="270"/>
                  </a:lnTo>
                  <a:lnTo>
                    <a:pt x="122" y="256"/>
                  </a:lnTo>
                  <a:lnTo>
                    <a:pt x="122" y="256"/>
                  </a:lnTo>
                  <a:lnTo>
                    <a:pt x="112" y="244"/>
                  </a:lnTo>
                  <a:lnTo>
                    <a:pt x="106" y="232"/>
                  </a:lnTo>
                  <a:lnTo>
                    <a:pt x="100" y="21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100" y="178"/>
                  </a:lnTo>
                  <a:lnTo>
                    <a:pt x="104" y="160"/>
                  </a:lnTo>
                  <a:lnTo>
                    <a:pt x="110" y="144"/>
                  </a:lnTo>
                  <a:lnTo>
                    <a:pt x="120" y="130"/>
                  </a:lnTo>
                  <a:lnTo>
                    <a:pt x="134" y="118"/>
                  </a:lnTo>
                  <a:lnTo>
                    <a:pt x="150" y="108"/>
                  </a:lnTo>
                  <a:lnTo>
                    <a:pt x="170" y="102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102"/>
                  </a:lnTo>
                  <a:lnTo>
                    <a:pt x="234" y="108"/>
                  </a:lnTo>
                  <a:lnTo>
                    <a:pt x="250" y="118"/>
                  </a:lnTo>
                  <a:lnTo>
                    <a:pt x="264" y="130"/>
                  </a:lnTo>
                  <a:lnTo>
                    <a:pt x="274" y="144"/>
                  </a:lnTo>
                  <a:lnTo>
                    <a:pt x="280" y="160"/>
                  </a:lnTo>
                  <a:lnTo>
                    <a:pt x="284" y="178"/>
                  </a:lnTo>
                  <a:lnTo>
                    <a:pt x="286" y="196"/>
                  </a:lnTo>
                  <a:lnTo>
                    <a:pt x="286" y="196"/>
                  </a:lnTo>
                  <a:close/>
                  <a:moveTo>
                    <a:pt x="200" y="138"/>
                  </a:moveTo>
                  <a:lnTo>
                    <a:pt x="200" y="138"/>
                  </a:lnTo>
                  <a:lnTo>
                    <a:pt x="198" y="134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78" y="128"/>
                  </a:lnTo>
                  <a:lnTo>
                    <a:pt x="166" y="132"/>
                  </a:lnTo>
                  <a:lnTo>
                    <a:pt x="156" y="136"/>
                  </a:lnTo>
                  <a:lnTo>
                    <a:pt x="146" y="144"/>
                  </a:lnTo>
                  <a:lnTo>
                    <a:pt x="136" y="154"/>
                  </a:lnTo>
                  <a:lnTo>
                    <a:pt x="130" y="164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26" y="198"/>
                  </a:lnTo>
                  <a:lnTo>
                    <a:pt x="128" y="200"/>
                  </a:lnTo>
                  <a:lnTo>
                    <a:pt x="130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8" y="204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6" y="182"/>
                  </a:lnTo>
                  <a:lnTo>
                    <a:pt x="148" y="172"/>
                  </a:lnTo>
                  <a:lnTo>
                    <a:pt x="154" y="164"/>
                  </a:lnTo>
                  <a:lnTo>
                    <a:pt x="160" y="158"/>
                  </a:lnTo>
                  <a:lnTo>
                    <a:pt x="166" y="154"/>
                  </a:lnTo>
                  <a:lnTo>
                    <a:pt x="174" y="150"/>
                  </a:lnTo>
                  <a:lnTo>
                    <a:pt x="182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2" y="148"/>
                  </a:lnTo>
                  <a:lnTo>
                    <a:pt x="196" y="144"/>
                  </a:lnTo>
                  <a:lnTo>
                    <a:pt x="198" y="142"/>
                  </a:lnTo>
                  <a:lnTo>
                    <a:pt x="200" y="138"/>
                  </a:lnTo>
                  <a:lnTo>
                    <a:pt x="200" y="138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851"/>
            <p:cNvSpPr>
              <a:spLocks noEditPoints="1"/>
            </p:cNvSpPr>
            <p:nvPr/>
          </p:nvSpPr>
          <p:spPr bwMode="auto">
            <a:xfrm>
              <a:off x="6500175" y="2794503"/>
              <a:ext cx="658004" cy="69455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975"/>
            <p:cNvSpPr>
              <a:spLocks/>
            </p:cNvSpPr>
            <p:nvPr/>
          </p:nvSpPr>
          <p:spPr bwMode="auto">
            <a:xfrm>
              <a:off x="3688298" y="2881376"/>
              <a:ext cx="614322" cy="621551"/>
            </a:xfrm>
            <a:custGeom>
              <a:avLst/>
              <a:gdLst>
                <a:gd name="T0" fmla="*/ 304 w 340"/>
                <a:gd name="T1" fmla="*/ 264 h 344"/>
                <a:gd name="T2" fmla="*/ 298 w 340"/>
                <a:gd name="T3" fmla="*/ 280 h 344"/>
                <a:gd name="T4" fmla="*/ 278 w 340"/>
                <a:gd name="T5" fmla="*/ 312 h 344"/>
                <a:gd name="T6" fmla="*/ 262 w 340"/>
                <a:gd name="T7" fmla="*/ 324 h 344"/>
                <a:gd name="T8" fmla="*/ 234 w 340"/>
                <a:gd name="T9" fmla="*/ 340 h 344"/>
                <a:gd name="T10" fmla="*/ 204 w 340"/>
                <a:gd name="T11" fmla="*/ 344 h 344"/>
                <a:gd name="T12" fmla="*/ 174 w 340"/>
                <a:gd name="T13" fmla="*/ 340 h 344"/>
                <a:gd name="T14" fmla="*/ 148 w 340"/>
                <a:gd name="T15" fmla="*/ 328 h 344"/>
                <a:gd name="T16" fmla="*/ 144 w 340"/>
                <a:gd name="T17" fmla="*/ 326 h 344"/>
                <a:gd name="T18" fmla="*/ 140 w 340"/>
                <a:gd name="T19" fmla="*/ 324 h 344"/>
                <a:gd name="T20" fmla="*/ 8 w 340"/>
                <a:gd name="T21" fmla="*/ 220 h 344"/>
                <a:gd name="T22" fmla="*/ 4 w 340"/>
                <a:gd name="T23" fmla="*/ 214 h 344"/>
                <a:gd name="T24" fmla="*/ 2 w 340"/>
                <a:gd name="T25" fmla="*/ 198 h 344"/>
                <a:gd name="T26" fmla="*/ 6 w 340"/>
                <a:gd name="T27" fmla="*/ 192 h 344"/>
                <a:gd name="T28" fmla="*/ 18 w 340"/>
                <a:gd name="T29" fmla="*/ 184 h 344"/>
                <a:gd name="T30" fmla="*/ 34 w 340"/>
                <a:gd name="T31" fmla="*/ 188 h 344"/>
                <a:gd name="T32" fmla="*/ 100 w 340"/>
                <a:gd name="T33" fmla="*/ 240 h 344"/>
                <a:gd name="T34" fmla="*/ 14 w 340"/>
                <a:gd name="T35" fmla="*/ 128 h 344"/>
                <a:gd name="T36" fmla="*/ 10 w 340"/>
                <a:gd name="T37" fmla="*/ 120 h 344"/>
                <a:gd name="T38" fmla="*/ 10 w 340"/>
                <a:gd name="T39" fmla="*/ 104 h 344"/>
                <a:gd name="T40" fmla="*/ 16 w 340"/>
                <a:gd name="T41" fmla="*/ 96 h 344"/>
                <a:gd name="T42" fmla="*/ 32 w 340"/>
                <a:gd name="T43" fmla="*/ 90 h 344"/>
                <a:gd name="T44" fmla="*/ 46 w 340"/>
                <a:gd name="T45" fmla="*/ 98 h 344"/>
                <a:gd name="T46" fmla="*/ 122 w 340"/>
                <a:gd name="T47" fmla="*/ 176 h 344"/>
                <a:gd name="T48" fmla="*/ 62 w 340"/>
                <a:gd name="T49" fmla="*/ 54 h 344"/>
                <a:gd name="T50" fmla="*/ 58 w 340"/>
                <a:gd name="T51" fmla="*/ 46 h 344"/>
                <a:gd name="T52" fmla="*/ 62 w 340"/>
                <a:gd name="T53" fmla="*/ 30 h 344"/>
                <a:gd name="T54" fmla="*/ 68 w 340"/>
                <a:gd name="T55" fmla="*/ 24 h 344"/>
                <a:gd name="T56" fmla="*/ 86 w 340"/>
                <a:gd name="T57" fmla="*/ 22 h 344"/>
                <a:gd name="T58" fmla="*/ 98 w 340"/>
                <a:gd name="T59" fmla="*/ 32 h 344"/>
                <a:gd name="T60" fmla="*/ 170 w 340"/>
                <a:gd name="T61" fmla="*/ 142 h 344"/>
                <a:gd name="T62" fmla="*/ 142 w 340"/>
                <a:gd name="T63" fmla="*/ 30 h 344"/>
                <a:gd name="T64" fmla="*/ 140 w 340"/>
                <a:gd name="T65" fmla="*/ 22 h 344"/>
                <a:gd name="T66" fmla="*/ 148 w 340"/>
                <a:gd name="T67" fmla="*/ 6 h 344"/>
                <a:gd name="T68" fmla="*/ 154 w 340"/>
                <a:gd name="T69" fmla="*/ 2 h 344"/>
                <a:gd name="T70" fmla="*/ 172 w 340"/>
                <a:gd name="T71" fmla="*/ 2 h 344"/>
                <a:gd name="T72" fmla="*/ 182 w 340"/>
                <a:gd name="T73" fmla="*/ 14 h 344"/>
                <a:gd name="T74" fmla="*/ 234 w 340"/>
                <a:gd name="T75" fmla="*/ 142 h 344"/>
                <a:gd name="T76" fmla="*/ 270 w 340"/>
                <a:gd name="T77" fmla="*/ 164 h 344"/>
                <a:gd name="T78" fmla="*/ 286 w 340"/>
                <a:gd name="T79" fmla="*/ 100 h 344"/>
                <a:gd name="T80" fmla="*/ 298 w 340"/>
                <a:gd name="T81" fmla="*/ 82 h 344"/>
                <a:gd name="T82" fmla="*/ 320 w 340"/>
                <a:gd name="T83" fmla="*/ 80 h 344"/>
                <a:gd name="T84" fmla="*/ 330 w 340"/>
                <a:gd name="T85" fmla="*/ 84 h 344"/>
                <a:gd name="T86" fmla="*/ 340 w 340"/>
                <a:gd name="T87" fmla="*/ 102 h 344"/>
                <a:gd name="T88" fmla="*/ 340 w 340"/>
                <a:gd name="T89" fmla="*/ 1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344">
                  <a:moveTo>
                    <a:pt x="340" y="114"/>
                  </a:moveTo>
                  <a:lnTo>
                    <a:pt x="304" y="264"/>
                  </a:lnTo>
                  <a:lnTo>
                    <a:pt x="304" y="264"/>
                  </a:lnTo>
                  <a:lnTo>
                    <a:pt x="298" y="280"/>
                  </a:lnTo>
                  <a:lnTo>
                    <a:pt x="288" y="298"/>
                  </a:lnTo>
                  <a:lnTo>
                    <a:pt x="278" y="312"/>
                  </a:lnTo>
                  <a:lnTo>
                    <a:pt x="262" y="324"/>
                  </a:lnTo>
                  <a:lnTo>
                    <a:pt x="262" y="324"/>
                  </a:lnTo>
                  <a:lnTo>
                    <a:pt x="250" y="334"/>
                  </a:lnTo>
                  <a:lnTo>
                    <a:pt x="234" y="340"/>
                  </a:lnTo>
                  <a:lnTo>
                    <a:pt x="220" y="342"/>
                  </a:lnTo>
                  <a:lnTo>
                    <a:pt x="204" y="344"/>
                  </a:lnTo>
                  <a:lnTo>
                    <a:pt x="190" y="344"/>
                  </a:lnTo>
                  <a:lnTo>
                    <a:pt x="174" y="340"/>
                  </a:lnTo>
                  <a:lnTo>
                    <a:pt x="160" y="336"/>
                  </a:lnTo>
                  <a:lnTo>
                    <a:pt x="148" y="328"/>
                  </a:lnTo>
                  <a:lnTo>
                    <a:pt x="148" y="328"/>
                  </a:lnTo>
                  <a:lnTo>
                    <a:pt x="144" y="326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38" y="322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4" y="214"/>
                  </a:lnTo>
                  <a:lnTo>
                    <a:pt x="0" y="206"/>
                  </a:lnTo>
                  <a:lnTo>
                    <a:pt x="2" y="198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12" y="186"/>
                  </a:lnTo>
                  <a:lnTo>
                    <a:pt x="18" y="184"/>
                  </a:lnTo>
                  <a:lnTo>
                    <a:pt x="26" y="184"/>
                  </a:lnTo>
                  <a:lnTo>
                    <a:pt x="34" y="188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2" y="220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0" y="120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2"/>
                  </a:lnTo>
                  <a:lnTo>
                    <a:pt x="32" y="90"/>
                  </a:lnTo>
                  <a:lnTo>
                    <a:pt x="40" y="92"/>
                  </a:lnTo>
                  <a:lnTo>
                    <a:pt x="46" y="98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32" y="16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58" y="46"/>
                  </a:lnTo>
                  <a:lnTo>
                    <a:pt x="58" y="38"/>
                  </a:lnTo>
                  <a:lnTo>
                    <a:pt x="62" y="30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6" y="22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8" y="3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86" y="14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0" y="22"/>
                  </a:lnTo>
                  <a:lnTo>
                    <a:pt x="142" y="14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62" y="0"/>
                  </a:lnTo>
                  <a:lnTo>
                    <a:pt x="172" y="2"/>
                  </a:lnTo>
                  <a:lnTo>
                    <a:pt x="178" y="6"/>
                  </a:lnTo>
                  <a:lnTo>
                    <a:pt x="182" y="14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54" y="152"/>
                  </a:lnTo>
                  <a:lnTo>
                    <a:pt x="270" y="164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90" y="90"/>
                  </a:lnTo>
                  <a:lnTo>
                    <a:pt x="298" y="82"/>
                  </a:lnTo>
                  <a:lnTo>
                    <a:pt x="308" y="80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30" y="84"/>
                  </a:lnTo>
                  <a:lnTo>
                    <a:pt x="336" y="92"/>
                  </a:lnTo>
                  <a:lnTo>
                    <a:pt x="340" y="102"/>
                  </a:lnTo>
                  <a:lnTo>
                    <a:pt x="340" y="114"/>
                  </a:lnTo>
                  <a:lnTo>
                    <a:pt x="340" y="1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919"/>
            <p:cNvSpPr>
              <a:spLocks noEditPoints="1"/>
            </p:cNvSpPr>
            <p:nvPr/>
          </p:nvSpPr>
          <p:spPr bwMode="auto">
            <a:xfrm>
              <a:off x="5231818" y="2839819"/>
              <a:ext cx="448095" cy="704664"/>
            </a:xfrm>
            <a:custGeom>
              <a:avLst/>
              <a:gdLst>
                <a:gd name="T0" fmla="*/ 150 w 248"/>
                <a:gd name="T1" fmla="*/ 30 h 390"/>
                <a:gd name="T2" fmla="*/ 160 w 248"/>
                <a:gd name="T3" fmla="*/ 12 h 390"/>
                <a:gd name="T4" fmla="*/ 178 w 248"/>
                <a:gd name="T5" fmla="*/ 2 h 390"/>
                <a:gd name="T6" fmla="*/ 192 w 248"/>
                <a:gd name="T7" fmla="*/ 2 h 390"/>
                <a:gd name="T8" fmla="*/ 212 w 248"/>
                <a:gd name="T9" fmla="*/ 12 h 390"/>
                <a:gd name="T10" fmla="*/ 222 w 248"/>
                <a:gd name="T11" fmla="*/ 30 h 390"/>
                <a:gd name="T12" fmla="*/ 222 w 248"/>
                <a:gd name="T13" fmla="*/ 44 h 390"/>
                <a:gd name="T14" fmla="*/ 212 w 248"/>
                <a:gd name="T15" fmla="*/ 64 h 390"/>
                <a:gd name="T16" fmla="*/ 192 w 248"/>
                <a:gd name="T17" fmla="*/ 74 h 390"/>
                <a:gd name="T18" fmla="*/ 178 w 248"/>
                <a:gd name="T19" fmla="*/ 74 h 390"/>
                <a:gd name="T20" fmla="*/ 160 w 248"/>
                <a:gd name="T21" fmla="*/ 64 h 390"/>
                <a:gd name="T22" fmla="*/ 150 w 248"/>
                <a:gd name="T23" fmla="*/ 44 h 390"/>
                <a:gd name="T24" fmla="*/ 248 w 248"/>
                <a:gd name="T25" fmla="*/ 120 h 390"/>
                <a:gd name="T26" fmla="*/ 242 w 248"/>
                <a:gd name="T27" fmla="*/ 100 h 390"/>
                <a:gd name="T28" fmla="*/ 232 w 248"/>
                <a:gd name="T29" fmla="*/ 90 h 390"/>
                <a:gd name="T30" fmla="*/ 210 w 248"/>
                <a:gd name="T31" fmla="*/ 84 h 390"/>
                <a:gd name="T32" fmla="*/ 194 w 248"/>
                <a:gd name="T33" fmla="*/ 88 h 390"/>
                <a:gd name="T34" fmla="*/ 182 w 248"/>
                <a:gd name="T35" fmla="*/ 98 h 390"/>
                <a:gd name="T36" fmla="*/ 182 w 248"/>
                <a:gd name="T37" fmla="*/ 98 h 390"/>
                <a:gd name="T38" fmla="*/ 84 w 248"/>
                <a:gd name="T39" fmla="*/ 156 h 390"/>
                <a:gd name="T40" fmla="*/ 74 w 248"/>
                <a:gd name="T41" fmla="*/ 160 h 390"/>
                <a:gd name="T42" fmla="*/ 70 w 248"/>
                <a:gd name="T43" fmla="*/ 170 h 390"/>
                <a:gd name="T44" fmla="*/ 80 w 248"/>
                <a:gd name="T45" fmla="*/ 184 h 390"/>
                <a:gd name="T46" fmla="*/ 146 w 248"/>
                <a:gd name="T47" fmla="*/ 186 h 390"/>
                <a:gd name="T48" fmla="*/ 172 w 248"/>
                <a:gd name="T49" fmla="*/ 160 h 390"/>
                <a:gd name="T50" fmla="*/ 138 w 248"/>
                <a:gd name="T51" fmla="*/ 222 h 390"/>
                <a:gd name="T52" fmla="*/ 146 w 248"/>
                <a:gd name="T53" fmla="*/ 212 h 390"/>
                <a:gd name="T54" fmla="*/ 142 w 248"/>
                <a:gd name="T55" fmla="*/ 204 h 390"/>
                <a:gd name="T56" fmla="*/ 50 w 248"/>
                <a:gd name="T57" fmla="*/ 202 h 390"/>
                <a:gd name="T58" fmla="*/ 42 w 248"/>
                <a:gd name="T59" fmla="*/ 204 h 390"/>
                <a:gd name="T60" fmla="*/ 38 w 248"/>
                <a:gd name="T61" fmla="*/ 212 h 390"/>
                <a:gd name="T62" fmla="*/ 46 w 248"/>
                <a:gd name="T63" fmla="*/ 222 h 390"/>
                <a:gd name="T64" fmla="*/ 104 w 248"/>
                <a:gd name="T65" fmla="*/ 224 h 390"/>
                <a:gd name="T66" fmla="*/ 98 w 248"/>
                <a:gd name="T67" fmla="*/ 226 h 390"/>
                <a:gd name="T68" fmla="*/ 94 w 248"/>
                <a:gd name="T69" fmla="*/ 228 h 390"/>
                <a:gd name="T70" fmla="*/ 0 w 248"/>
                <a:gd name="T71" fmla="*/ 324 h 390"/>
                <a:gd name="T72" fmla="*/ 6 w 248"/>
                <a:gd name="T73" fmla="*/ 344 h 390"/>
                <a:gd name="T74" fmla="*/ 20 w 248"/>
                <a:gd name="T75" fmla="*/ 350 h 390"/>
                <a:gd name="T76" fmla="*/ 88 w 248"/>
                <a:gd name="T77" fmla="*/ 290 h 390"/>
                <a:gd name="T78" fmla="*/ 90 w 248"/>
                <a:gd name="T79" fmla="*/ 378 h 390"/>
                <a:gd name="T80" fmla="*/ 108 w 248"/>
                <a:gd name="T81" fmla="*/ 390 h 390"/>
                <a:gd name="T82" fmla="*/ 116 w 248"/>
                <a:gd name="T83" fmla="*/ 388 h 390"/>
                <a:gd name="T84" fmla="*/ 128 w 248"/>
                <a:gd name="T85" fmla="*/ 370 h 390"/>
                <a:gd name="T86" fmla="*/ 216 w 248"/>
                <a:gd name="T87" fmla="*/ 284 h 390"/>
                <a:gd name="T88" fmla="*/ 236 w 248"/>
                <a:gd name="T89" fmla="*/ 282 h 390"/>
                <a:gd name="T90" fmla="*/ 248 w 248"/>
                <a:gd name="T91" fmla="*/ 264 h 390"/>
                <a:gd name="T92" fmla="*/ 248 w 248"/>
                <a:gd name="T93" fmla="*/ 120 h 390"/>
                <a:gd name="T94" fmla="*/ 28 w 248"/>
                <a:gd name="T95" fmla="*/ 202 h 390"/>
                <a:gd name="T96" fmla="*/ 36 w 248"/>
                <a:gd name="T97" fmla="*/ 208 h 390"/>
                <a:gd name="T98" fmla="*/ 42 w 248"/>
                <a:gd name="T99" fmla="*/ 206 h 390"/>
                <a:gd name="T100" fmla="*/ 44 w 248"/>
                <a:gd name="T101" fmla="*/ 196 h 390"/>
                <a:gd name="T102" fmla="*/ 16 w 248"/>
                <a:gd name="T103" fmla="*/ 118 h 390"/>
                <a:gd name="T104" fmla="*/ 8 w 248"/>
                <a:gd name="T105" fmla="*/ 116 h 390"/>
                <a:gd name="T106" fmla="*/ 2 w 248"/>
                <a:gd name="T107" fmla="*/ 120 h 390"/>
                <a:gd name="T108" fmla="*/ 28 w 248"/>
                <a:gd name="T109" fmla="*/ 20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390">
                  <a:moveTo>
                    <a:pt x="148" y="38"/>
                  </a:moveTo>
                  <a:lnTo>
                    <a:pt x="148" y="38"/>
                  </a:lnTo>
                  <a:lnTo>
                    <a:pt x="150" y="30"/>
                  </a:lnTo>
                  <a:lnTo>
                    <a:pt x="152" y="22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4" y="6"/>
                  </a:lnTo>
                  <a:lnTo>
                    <a:pt x="172" y="4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6" y="6"/>
                  </a:lnTo>
                  <a:lnTo>
                    <a:pt x="212" y="12"/>
                  </a:lnTo>
                  <a:lnTo>
                    <a:pt x="216" y="16"/>
                  </a:lnTo>
                  <a:lnTo>
                    <a:pt x="220" y="22"/>
                  </a:lnTo>
                  <a:lnTo>
                    <a:pt x="222" y="30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4"/>
                  </a:lnTo>
                  <a:lnTo>
                    <a:pt x="220" y="52"/>
                  </a:lnTo>
                  <a:lnTo>
                    <a:pt x="216" y="58"/>
                  </a:lnTo>
                  <a:lnTo>
                    <a:pt x="212" y="64"/>
                  </a:lnTo>
                  <a:lnTo>
                    <a:pt x="206" y="68"/>
                  </a:lnTo>
                  <a:lnTo>
                    <a:pt x="200" y="72"/>
                  </a:lnTo>
                  <a:lnTo>
                    <a:pt x="192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74"/>
                  </a:lnTo>
                  <a:lnTo>
                    <a:pt x="172" y="72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4" y="58"/>
                  </a:lnTo>
                  <a:lnTo>
                    <a:pt x="152" y="52"/>
                  </a:lnTo>
                  <a:lnTo>
                    <a:pt x="150" y="44"/>
                  </a:lnTo>
                  <a:lnTo>
                    <a:pt x="148" y="38"/>
                  </a:lnTo>
                  <a:lnTo>
                    <a:pt x="148" y="38"/>
                  </a:lnTo>
                  <a:close/>
                  <a:moveTo>
                    <a:pt x="248" y="120"/>
                  </a:moveTo>
                  <a:lnTo>
                    <a:pt x="248" y="120"/>
                  </a:lnTo>
                  <a:lnTo>
                    <a:pt x="246" y="106"/>
                  </a:lnTo>
                  <a:lnTo>
                    <a:pt x="242" y="100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2" y="90"/>
                  </a:lnTo>
                  <a:lnTo>
                    <a:pt x="226" y="88"/>
                  </a:lnTo>
                  <a:lnTo>
                    <a:pt x="218" y="84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02" y="86"/>
                  </a:lnTo>
                  <a:lnTo>
                    <a:pt x="194" y="88"/>
                  </a:lnTo>
                  <a:lnTo>
                    <a:pt x="188" y="92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78" y="102"/>
                  </a:lnTo>
                  <a:lnTo>
                    <a:pt x="138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74" y="160"/>
                  </a:lnTo>
                  <a:lnTo>
                    <a:pt x="70" y="16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6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4" y="18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52" y="184"/>
                  </a:lnTo>
                  <a:lnTo>
                    <a:pt x="158" y="180"/>
                  </a:lnTo>
                  <a:lnTo>
                    <a:pt x="172" y="160"/>
                  </a:lnTo>
                  <a:lnTo>
                    <a:pt x="172" y="222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4" y="208"/>
                  </a:lnTo>
                  <a:lnTo>
                    <a:pt x="142" y="204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4"/>
                  </a:lnTo>
                  <a:lnTo>
                    <a:pt x="40" y="208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0" y="216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0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0" y="338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2" y="350"/>
                  </a:lnTo>
                  <a:lnTo>
                    <a:pt x="20" y="350"/>
                  </a:lnTo>
                  <a:lnTo>
                    <a:pt x="26" y="350"/>
                  </a:lnTo>
                  <a:lnTo>
                    <a:pt x="32" y="344"/>
                  </a:lnTo>
                  <a:lnTo>
                    <a:pt x="88" y="29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90" y="378"/>
                  </a:lnTo>
                  <a:lnTo>
                    <a:pt x="94" y="384"/>
                  </a:lnTo>
                  <a:lnTo>
                    <a:pt x="100" y="388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16" y="388"/>
                  </a:lnTo>
                  <a:lnTo>
                    <a:pt x="122" y="384"/>
                  </a:lnTo>
                  <a:lnTo>
                    <a:pt x="126" y="378"/>
                  </a:lnTo>
                  <a:lnTo>
                    <a:pt x="128" y="370"/>
                  </a:lnTo>
                  <a:lnTo>
                    <a:pt x="128" y="284"/>
                  </a:lnTo>
                  <a:lnTo>
                    <a:pt x="192" y="284"/>
                  </a:lnTo>
                  <a:lnTo>
                    <a:pt x="216" y="284"/>
                  </a:lnTo>
                  <a:lnTo>
                    <a:pt x="230" y="284"/>
                  </a:lnTo>
                  <a:lnTo>
                    <a:pt x="230" y="284"/>
                  </a:lnTo>
                  <a:lnTo>
                    <a:pt x="236" y="282"/>
                  </a:lnTo>
                  <a:lnTo>
                    <a:pt x="244" y="278"/>
                  </a:lnTo>
                  <a:lnTo>
                    <a:pt x="248" y="272"/>
                  </a:lnTo>
                  <a:lnTo>
                    <a:pt x="248" y="264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8" y="120"/>
                  </a:lnTo>
                  <a:lnTo>
                    <a:pt x="248" y="120"/>
                  </a:lnTo>
                  <a:close/>
                  <a:moveTo>
                    <a:pt x="28" y="202"/>
                  </a:moveTo>
                  <a:lnTo>
                    <a:pt x="28" y="202"/>
                  </a:lnTo>
                  <a:lnTo>
                    <a:pt x="30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2" y="206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8" y="2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825"/>
            <p:cNvSpPr>
              <a:spLocks noEditPoints="1"/>
            </p:cNvSpPr>
            <p:nvPr/>
          </p:nvSpPr>
          <p:spPr bwMode="auto">
            <a:xfrm>
              <a:off x="2331123" y="2881376"/>
              <a:ext cx="448620" cy="614096"/>
            </a:xfrm>
            <a:custGeom>
              <a:avLst/>
              <a:gdLst>
                <a:gd name="T0" fmla="*/ 244 w 244"/>
                <a:gd name="T1" fmla="*/ 162 h 334"/>
                <a:gd name="T2" fmla="*/ 242 w 244"/>
                <a:gd name="T3" fmla="*/ 166 h 334"/>
                <a:gd name="T4" fmla="*/ 238 w 244"/>
                <a:gd name="T5" fmla="*/ 172 h 334"/>
                <a:gd name="T6" fmla="*/ 188 w 244"/>
                <a:gd name="T7" fmla="*/ 172 h 334"/>
                <a:gd name="T8" fmla="*/ 188 w 244"/>
                <a:gd name="T9" fmla="*/ 114 h 334"/>
                <a:gd name="T10" fmla="*/ 184 w 244"/>
                <a:gd name="T11" fmla="*/ 88 h 334"/>
                <a:gd name="T12" fmla="*/ 168 w 244"/>
                <a:gd name="T13" fmla="*/ 68 h 334"/>
                <a:gd name="T14" fmla="*/ 148 w 244"/>
                <a:gd name="T15" fmla="*/ 54 h 334"/>
                <a:gd name="T16" fmla="*/ 122 w 244"/>
                <a:gd name="T17" fmla="*/ 48 h 334"/>
                <a:gd name="T18" fmla="*/ 108 w 244"/>
                <a:gd name="T19" fmla="*/ 50 h 334"/>
                <a:gd name="T20" fmla="*/ 84 w 244"/>
                <a:gd name="T21" fmla="*/ 60 h 334"/>
                <a:gd name="T22" fmla="*/ 66 w 244"/>
                <a:gd name="T23" fmla="*/ 78 h 334"/>
                <a:gd name="T24" fmla="*/ 58 w 244"/>
                <a:gd name="T25" fmla="*/ 100 h 334"/>
                <a:gd name="T26" fmla="*/ 56 w 244"/>
                <a:gd name="T27" fmla="*/ 172 h 334"/>
                <a:gd name="T28" fmla="*/ 10 w 244"/>
                <a:gd name="T29" fmla="*/ 172 h 334"/>
                <a:gd name="T30" fmla="*/ 4 w 244"/>
                <a:gd name="T31" fmla="*/ 170 h 334"/>
                <a:gd name="T32" fmla="*/ 0 w 244"/>
                <a:gd name="T33" fmla="*/ 162 h 334"/>
                <a:gd name="T34" fmla="*/ 0 w 244"/>
                <a:gd name="T35" fmla="*/ 10 h 334"/>
                <a:gd name="T36" fmla="*/ 4 w 244"/>
                <a:gd name="T37" fmla="*/ 2 h 334"/>
                <a:gd name="T38" fmla="*/ 10 w 244"/>
                <a:gd name="T39" fmla="*/ 0 h 334"/>
                <a:gd name="T40" fmla="*/ 234 w 244"/>
                <a:gd name="T41" fmla="*/ 0 h 334"/>
                <a:gd name="T42" fmla="*/ 240 w 244"/>
                <a:gd name="T43" fmla="*/ 2 h 334"/>
                <a:gd name="T44" fmla="*/ 244 w 244"/>
                <a:gd name="T45" fmla="*/ 10 h 334"/>
                <a:gd name="T46" fmla="*/ 222 w 244"/>
                <a:gd name="T47" fmla="*/ 334 h 334"/>
                <a:gd name="T48" fmla="*/ 102 w 244"/>
                <a:gd name="T49" fmla="*/ 122 h 334"/>
                <a:gd name="T50" fmla="*/ 222 w 244"/>
                <a:gd name="T51" fmla="*/ 334 h 334"/>
                <a:gd name="T52" fmla="*/ 114 w 244"/>
                <a:gd name="T53" fmla="*/ 156 h 334"/>
                <a:gd name="T54" fmla="*/ 128 w 244"/>
                <a:gd name="T55" fmla="*/ 138 h 334"/>
                <a:gd name="T56" fmla="*/ 114 w 244"/>
                <a:gd name="T57" fmla="*/ 172 h 334"/>
                <a:gd name="T58" fmla="*/ 134 w 244"/>
                <a:gd name="T59" fmla="*/ 206 h 334"/>
                <a:gd name="T60" fmla="*/ 114 w 244"/>
                <a:gd name="T61" fmla="*/ 172 h 334"/>
                <a:gd name="T62" fmla="*/ 134 w 244"/>
                <a:gd name="T63" fmla="*/ 226 h 334"/>
                <a:gd name="T64" fmla="*/ 104 w 244"/>
                <a:gd name="T65" fmla="*/ 30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334">
                  <a:moveTo>
                    <a:pt x="244" y="10"/>
                  </a:moveTo>
                  <a:lnTo>
                    <a:pt x="244" y="162"/>
                  </a:lnTo>
                  <a:lnTo>
                    <a:pt x="244" y="162"/>
                  </a:lnTo>
                  <a:lnTo>
                    <a:pt x="242" y="166"/>
                  </a:lnTo>
                  <a:lnTo>
                    <a:pt x="240" y="170"/>
                  </a:lnTo>
                  <a:lnTo>
                    <a:pt x="238" y="172"/>
                  </a:lnTo>
                  <a:lnTo>
                    <a:pt x="234" y="172"/>
                  </a:lnTo>
                  <a:lnTo>
                    <a:pt x="188" y="172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86" y="100"/>
                  </a:lnTo>
                  <a:lnTo>
                    <a:pt x="184" y="88"/>
                  </a:lnTo>
                  <a:lnTo>
                    <a:pt x="176" y="78"/>
                  </a:lnTo>
                  <a:lnTo>
                    <a:pt x="168" y="68"/>
                  </a:lnTo>
                  <a:lnTo>
                    <a:pt x="160" y="60"/>
                  </a:lnTo>
                  <a:lnTo>
                    <a:pt x="148" y="54"/>
                  </a:lnTo>
                  <a:lnTo>
                    <a:pt x="136" y="50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6" y="54"/>
                  </a:lnTo>
                  <a:lnTo>
                    <a:pt x="84" y="60"/>
                  </a:lnTo>
                  <a:lnTo>
                    <a:pt x="76" y="68"/>
                  </a:lnTo>
                  <a:lnTo>
                    <a:pt x="66" y="78"/>
                  </a:lnTo>
                  <a:lnTo>
                    <a:pt x="60" y="88"/>
                  </a:lnTo>
                  <a:lnTo>
                    <a:pt x="58" y="100"/>
                  </a:lnTo>
                  <a:lnTo>
                    <a:pt x="56" y="114"/>
                  </a:lnTo>
                  <a:lnTo>
                    <a:pt x="56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6" y="172"/>
                  </a:lnTo>
                  <a:lnTo>
                    <a:pt x="4" y="170"/>
                  </a:lnTo>
                  <a:lnTo>
                    <a:pt x="2" y="166"/>
                  </a:lnTo>
                  <a:lnTo>
                    <a:pt x="0" y="16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4" y="10"/>
                  </a:lnTo>
                  <a:lnTo>
                    <a:pt x="244" y="10"/>
                  </a:lnTo>
                  <a:close/>
                  <a:moveTo>
                    <a:pt x="222" y="334"/>
                  </a:moveTo>
                  <a:lnTo>
                    <a:pt x="22" y="334"/>
                  </a:lnTo>
                  <a:lnTo>
                    <a:pt x="102" y="122"/>
                  </a:lnTo>
                  <a:lnTo>
                    <a:pt x="142" y="122"/>
                  </a:lnTo>
                  <a:lnTo>
                    <a:pt x="222" y="334"/>
                  </a:lnTo>
                  <a:close/>
                  <a:moveTo>
                    <a:pt x="116" y="138"/>
                  </a:moveTo>
                  <a:lnTo>
                    <a:pt x="114" y="156"/>
                  </a:lnTo>
                  <a:lnTo>
                    <a:pt x="130" y="156"/>
                  </a:lnTo>
                  <a:lnTo>
                    <a:pt x="128" y="138"/>
                  </a:lnTo>
                  <a:lnTo>
                    <a:pt x="116" y="138"/>
                  </a:lnTo>
                  <a:close/>
                  <a:moveTo>
                    <a:pt x="114" y="172"/>
                  </a:moveTo>
                  <a:lnTo>
                    <a:pt x="110" y="206"/>
                  </a:lnTo>
                  <a:lnTo>
                    <a:pt x="134" y="206"/>
                  </a:lnTo>
                  <a:lnTo>
                    <a:pt x="130" y="172"/>
                  </a:lnTo>
                  <a:lnTo>
                    <a:pt x="114" y="172"/>
                  </a:lnTo>
                  <a:close/>
                  <a:moveTo>
                    <a:pt x="140" y="300"/>
                  </a:moveTo>
                  <a:lnTo>
                    <a:pt x="134" y="226"/>
                  </a:lnTo>
                  <a:lnTo>
                    <a:pt x="110" y="226"/>
                  </a:lnTo>
                  <a:lnTo>
                    <a:pt x="104" y="300"/>
                  </a:lnTo>
                  <a:lnTo>
                    <a:pt x="140" y="3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849"/>
            <p:cNvSpPr>
              <a:spLocks noEditPoints="1"/>
            </p:cNvSpPr>
            <p:nvPr/>
          </p:nvSpPr>
          <p:spPr bwMode="auto">
            <a:xfrm>
              <a:off x="826357" y="2902342"/>
              <a:ext cx="592203" cy="478880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8928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/>
          <a:stretch/>
        </p:blipFill>
        <p:spPr bwMode="auto">
          <a:xfrm>
            <a:off x="4627321" y="1174795"/>
            <a:ext cx="2977831" cy="147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081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Community access is core attribute of FET but it must move away from a ‘binary’ system at Levels 5/6 to realise its potential…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769" y="3003302"/>
            <a:ext cx="75627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Move away from training centre vs PLC college branding/divide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Dividing lines between roles of respective facilities becoming more blurred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Small scale of provision leaves some scope for consolidation via capital investment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Integrated FET college/centres hubs for Level 5/6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With a network of more dispersed FET community facilities                           offering pathways to these hubs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4"/>
          <a:stretch/>
        </p:blipFill>
        <p:spPr>
          <a:xfrm>
            <a:off x="679768" y="1174795"/>
            <a:ext cx="2908163" cy="1478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157" y="1402209"/>
            <a:ext cx="2975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solidFill>
                  <a:schemeClr val="bg1"/>
                </a:solidFill>
              </a:rPr>
              <a:t>20 </a:t>
            </a:r>
            <a:r>
              <a:rPr lang="en-IE" sz="2000" dirty="0" smtClean="0">
                <a:solidFill>
                  <a:schemeClr val="bg1"/>
                </a:solidFill>
              </a:rPr>
              <a:t>training centres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8452" y="1399349"/>
            <a:ext cx="3299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solidFill>
                  <a:schemeClr val="bg1"/>
                </a:solidFill>
              </a:rPr>
              <a:t>47 </a:t>
            </a:r>
            <a:r>
              <a:rPr lang="en-IE" sz="2000" dirty="0" smtClean="0">
                <a:solidFill>
                  <a:schemeClr val="bg1"/>
                </a:solidFill>
              </a:rPr>
              <a:t>dedicated FE colleges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081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A simplified programme structure where the learner pathway is much more transparent should be possible…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921" y="3909726"/>
            <a:ext cx="72333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More consistent FTE driven funding approach for Level 5/6 provision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Uniform approach to L5/L6 programmes in each ETB area (e.g. contact hour divergences addressed)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Courses for employment and HE progression both offered within integrated FET colleges</a:t>
            </a:r>
          </a:p>
        </p:txBody>
      </p:sp>
      <p:sp>
        <p:nvSpPr>
          <p:cNvPr id="3" name="Up Arrow 2"/>
          <p:cNvSpPr/>
          <p:nvPr/>
        </p:nvSpPr>
        <p:spPr>
          <a:xfrm>
            <a:off x="1290587" y="1339400"/>
            <a:ext cx="3129566" cy="121061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Courses for Employment</a:t>
            </a:r>
            <a:endParaRPr lang="en-IE" dirty="0"/>
          </a:p>
        </p:txBody>
      </p:sp>
      <p:sp>
        <p:nvSpPr>
          <p:cNvPr id="9" name="Up Arrow 8"/>
          <p:cNvSpPr/>
          <p:nvPr/>
        </p:nvSpPr>
        <p:spPr>
          <a:xfrm>
            <a:off x="4739978" y="1339400"/>
            <a:ext cx="3129566" cy="121061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Courses for HE Progression</a:t>
            </a: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2009104" y="2653045"/>
            <a:ext cx="5087155" cy="489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Pathway Courses</a:t>
            </a:r>
            <a:endParaRPr lang="en-IE" dirty="0"/>
          </a:p>
        </p:txBody>
      </p:sp>
      <p:sp>
        <p:nvSpPr>
          <p:cNvPr id="10" name="Rounded Rectangle 9"/>
          <p:cNvSpPr/>
          <p:nvPr/>
        </p:nvSpPr>
        <p:spPr>
          <a:xfrm>
            <a:off x="2009103" y="3245473"/>
            <a:ext cx="5087155" cy="489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Foundational Courses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7199290" y="211213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L5/6</a:t>
            </a:r>
            <a:endParaRPr lang="en-IE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9290" y="2706775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L3/4</a:t>
            </a:r>
            <a:endParaRPr lang="en-IE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4648" y="3305505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L1/2</a:t>
            </a:r>
            <a:endParaRPr lang="en-I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1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722" y="1384478"/>
            <a:ext cx="1659934" cy="2034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08115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We share a common goal of developing vocational and technological pathways and second level needs to be more effectively targeted…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80992" y="1558343"/>
            <a:ext cx="913543" cy="1584102"/>
          </a:xfrm>
          <a:custGeom>
            <a:avLst/>
            <a:gdLst/>
            <a:ahLst/>
            <a:cxnLst>
              <a:cxn ang="0">
                <a:pos x="446" y="484"/>
              </a:cxn>
              <a:cxn ang="0">
                <a:pos x="214" y="484"/>
              </a:cxn>
              <a:cxn ang="0">
                <a:pos x="214" y="667"/>
              </a:cxn>
              <a:cxn ang="0">
                <a:pos x="0" y="331"/>
              </a:cxn>
              <a:cxn ang="0">
                <a:pos x="214" y="0"/>
              </a:cxn>
              <a:cxn ang="0">
                <a:pos x="214" y="177"/>
              </a:cxn>
              <a:cxn ang="0">
                <a:pos x="446" y="177"/>
              </a:cxn>
              <a:cxn ang="0">
                <a:pos x="446" y="331"/>
              </a:cxn>
              <a:cxn ang="0">
                <a:pos x="446" y="484"/>
              </a:cxn>
            </a:cxnLst>
            <a:rect l="0" t="0" r="r" b="b"/>
            <a:pathLst>
              <a:path w="447" h="668">
                <a:moveTo>
                  <a:pt x="446" y="484"/>
                </a:moveTo>
                <a:lnTo>
                  <a:pt x="214" y="484"/>
                </a:lnTo>
                <a:lnTo>
                  <a:pt x="214" y="667"/>
                </a:lnTo>
                <a:lnTo>
                  <a:pt x="0" y="331"/>
                </a:lnTo>
                <a:lnTo>
                  <a:pt x="214" y="0"/>
                </a:lnTo>
                <a:lnTo>
                  <a:pt x="214" y="177"/>
                </a:lnTo>
                <a:lnTo>
                  <a:pt x="446" y="177"/>
                </a:lnTo>
                <a:lnTo>
                  <a:pt x="446" y="331"/>
                </a:lnTo>
                <a:lnTo>
                  <a:pt x="446" y="484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1656" y="1384478"/>
            <a:ext cx="1659934" cy="20348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4621803" y="2086377"/>
            <a:ext cx="75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/>
                </a:solidFill>
              </a:rPr>
              <a:t>L5/L6 modules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260" y="1384478"/>
            <a:ext cx="91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Second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Level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7669" y="1384477"/>
            <a:ext cx="115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Further Education &amp; Training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395" y="1384477"/>
            <a:ext cx="2215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Changing culture and demand for vocational options is only part of battle – many schools lack capability to offer such choices…</a:t>
            </a:r>
            <a:endParaRPr lang="en-IE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263" t="33760" r="1682" b="6655"/>
          <a:stretch/>
        </p:blipFill>
        <p:spPr>
          <a:xfrm>
            <a:off x="988963" y="3670479"/>
            <a:ext cx="7602244" cy="2994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9873" y="1384476"/>
            <a:ext cx="1728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…but FET already has this expertise if a flexible delivery model can be found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78302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081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A framework for the future development of the wider tertiary system could help to answer some complex questions…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007" y="3300249"/>
            <a:ext cx="237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680000"/>
                </a:solidFill>
              </a:rPr>
              <a:t>Progress Review of first FET strategy recommended holistic vision for future development of education and training</a:t>
            </a:r>
          </a:p>
          <a:p>
            <a:endParaRPr lang="en-IE" dirty="0">
              <a:solidFill>
                <a:srgbClr val="680000"/>
              </a:solidFill>
            </a:endParaRPr>
          </a:p>
          <a:p>
            <a:r>
              <a:rPr lang="en-IE" dirty="0" smtClean="0">
                <a:solidFill>
                  <a:srgbClr val="680000"/>
                </a:solidFill>
              </a:rPr>
              <a:t> </a:t>
            </a:r>
            <a:endParaRPr lang="en-IE" dirty="0">
              <a:solidFill>
                <a:srgbClr val="68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301" y="4227701"/>
            <a:ext cx="2378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680000"/>
                </a:solidFill>
              </a:rPr>
              <a:t>DES has integrated further and higher education functions committed to an integrated tertiary education framework in 2019</a:t>
            </a:r>
          </a:p>
          <a:p>
            <a:endParaRPr lang="en-IE" dirty="0">
              <a:solidFill>
                <a:srgbClr val="680000"/>
              </a:solidFill>
            </a:endParaRPr>
          </a:p>
          <a:p>
            <a:r>
              <a:rPr lang="en-IE" dirty="0" smtClean="0">
                <a:solidFill>
                  <a:srgbClr val="680000"/>
                </a:solidFill>
              </a:rPr>
              <a:t> </a:t>
            </a:r>
            <a:endParaRPr lang="en-IE" dirty="0">
              <a:solidFill>
                <a:srgbClr val="68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758" y="3463535"/>
            <a:ext cx="2378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680000"/>
                </a:solidFill>
              </a:rPr>
              <a:t>Building on existing synergies there are clear areas where the FET role &amp; contribution should be clear</a:t>
            </a:r>
            <a:endParaRPr lang="en-IE" dirty="0">
              <a:solidFill>
                <a:srgbClr val="680000"/>
              </a:solidFill>
            </a:endParaRPr>
          </a:p>
          <a:p>
            <a:r>
              <a:rPr lang="en-IE" dirty="0" smtClean="0">
                <a:solidFill>
                  <a:srgbClr val="680000"/>
                </a:solidFill>
              </a:rPr>
              <a:t> </a:t>
            </a:r>
            <a:endParaRPr lang="en-IE" dirty="0">
              <a:solidFill>
                <a:srgbClr val="68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2439" y="1491574"/>
            <a:ext cx="2482450" cy="49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Skills development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6352439" y="2103271"/>
            <a:ext cx="2482450" cy="49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Learner pathways</a:t>
            </a:r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6352439" y="2748791"/>
            <a:ext cx="2482450" cy="49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Demographic planning</a:t>
            </a:r>
            <a:endParaRPr lang="en-I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4" y="1676771"/>
            <a:ext cx="2113223" cy="1450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 descr="cov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00" y="1283982"/>
            <a:ext cx="1568969" cy="23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3"/>
          <p:cNvSpPr/>
          <p:nvPr/>
        </p:nvSpPr>
        <p:spPr>
          <a:xfrm>
            <a:off x="4420662" y="2073495"/>
            <a:ext cx="1464983" cy="2085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15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57" y="2493136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5" y="2477383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53" y="2477383"/>
            <a:ext cx="1390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/>
          <a:stretch/>
        </p:blipFill>
        <p:spPr bwMode="auto">
          <a:xfrm>
            <a:off x="1471619" y="2493136"/>
            <a:ext cx="1462321" cy="154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45281" y="928583"/>
            <a:ext cx="1190051" cy="123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9905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/>
              <a:t>Undergraduate Technological </a:t>
            </a:r>
          </a:p>
          <a:p>
            <a:r>
              <a:rPr lang="en-IE" sz="3600" b="1" dirty="0" smtClean="0"/>
              <a:t>Higher Education:</a:t>
            </a:r>
          </a:p>
          <a:p>
            <a:r>
              <a:rPr lang="en-IE" sz="3600" b="1" dirty="0" smtClean="0"/>
              <a:t>A Further Education and Training Perspective</a:t>
            </a:r>
            <a:endParaRPr lang="en-IE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97486" y="4057989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4652606" y="4627094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4057580" y="4979791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3702040" y="5136927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868091" y="5132190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1473706" y="4077583"/>
            <a:ext cx="1190051" cy="1263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3069" y="38514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400" b="1" dirty="0" smtClean="0"/>
          </a:p>
          <a:p>
            <a:r>
              <a:rPr lang="en-IE" sz="2400" b="1" dirty="0" smtClean="0"/>
              <a:t>THEA Colloquium</a:t>
            </a:r>
            <a:endParaRPr lang="en-IE" sz="2400" b="1" dirty="0"/>
          </a:p>
          <a:p>
            <a:endParaRPr lang="en-IE" sz="2400" b="1" dirty="0" smtClean="0"/>
          </a:p>
          <a:p>
            <a:r>
              <a:rPr lang="en-IE" sz="2400" b="1" dirty="0" smtClean="0"/>
              <a:t>8</a:t>
            </a:r>
            <a:r>
              <a:rPr lang="en-IE" sz="2400" b="1" baseline="30000" dirty="0" smtClean="0"/>
              <a:t>th</a:t>
            </a:r>
            <a:r>
              <a:rPr lang="en-IE" sz="2400" b="1" dirty="0" smtClean="0"/>
              <a:t> May 2019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42422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67543" y="108115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800000"/>
                </a:solidFill>
              </a:rPr>
              <a:t>The integrated further education and training system was established in 2013 heralding significant change and development…</a:t>
            </a:r>
            <a:endParaRPr lang="en-IE" sz="1600" i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9016" y="1088087"/>
            <a:ext cx="4184685" cy="5552346"/>
            <a:chOff x="5914543" y="1724738"/>
            <a:chExt cx="4184685" cy="5552346"/>
          </a:xfrm>
        </p:grpSpPr>
        <p:sp>
          <p:nvSpPr>
            <p:cNvPr id="4" name="Freeform 3"/>
            <p:cNvSpPr/>
            <p:nvPr/>
          </p:nvSpPr>
          <p:spPr>
            <a:xfrm>
              <a:off x="7746815" y="1954364"/>
              <a:ext cx="868825" cy="4646972"/>
            </a:xfrm>
            <a:custGeom>
              <a:avLst/>
              <a:gdLst>
                <a:gd name="connsiteX0" fmla="*/ 0 w 1039906"/>
                <a:gd name="connsiteY0" fmla="*/ 0 h 6131859"/>
                <a:gd name="connsiteX1" fmla="*/ 986117 w 1039906"/>
                <a:gd name="connsiteY1" fmla="*/ 1757083 h 6131859"/>
                <a:gd name="connsiteX2" fmla="*/ 26894 w 1039906"/>
                <a:gd name="connsiteY2" fmla="*/ 4043083 h 6131859"/>
                <a:gd name="connsiteX3" fmla="*/ 1039906 w 1039906"/>
                <a:gd name="connsiteY3" fmla="*/ 6131859 h 6131859"/>
                <a:gd name="connsiteX0" fmla="*/ 0 w 1143000"/>
                <a:gd name="connsiteY0" fmla="*/ 0 h 6131859"/>
                <a:gd name="connsiteX1" fmla="*/ 1089211 w 1143000"/>
                <a:gd name="connsiteY1" fmla="*/ 1757083 h 6131859"/>
                <a:gd name="connsiteX2" fmla="*/ 129988 w 1143000"/>
                <a:gd name="connsiteY2" fmla="*/ 4043083 h 6131859"/>
                <a:gd name="connsiteX3" fmla="*/ 1143000 w 1143000"/>
                <a:gd name="connsiteY3" fmla="*/ 6131859 h 6131859"/>
                <a:gd name="connsiteX0" fmla="*/ 31377 w 1021977"/>
                <a:gd name="connsiteY0" fmla="*/ 0 h 6131859"/>
                <a:gd name="connsiteX1" fmla="*/ 968188 w 1021977"/>
                <a:gd name="connsiteY1" fmla="*/ 1757083 h 6131859"/>
                <a:gd name="connsiteX2" fmla="*/ 8965 w 1021977"/>
                <a:gd name="connsiteY2" fmla="*/ 4043083 h 6131859"/>
                <a:gd name="connsiteX3" fmla="*/ 1021977 w 1021977"/>
                <a:gd name="connsiteY3" fmla="*/ 6131859 h 6131859"/>
                <a:gd name="connsiteX0" fmla="*/ 55532 w 1046132"/>
                <a:gd name="connsiteY0" fmla="*/ 0 h 6131859"/>
                <a:gd name="connsiteX1" fmla="*/ 847412 w 1046132"/>
                <a:gd name="connsiteY1" fmla="*/ 1745643 h 6131859"/>
                <a:gd name="connsiteX2" fmla="*/ 33120 w 1046132"/>
                <a:gd name="connsiteY2" fmla="*/ 4043083 h 6131859"/>
                <a:gd name="connsiteX3" fmla="*/ 1046132 w 1046132"/>
                <a:gd name="connsiteY3" fmla="*/ 6131859 h 6131859"/>
                <a:gd name="connsiteX0" fmla="*/ 22412 w 818027"/>
                <a:gd name="connsiteY0" fmla="*/ 0 h 6013732"/>
                <a:gd name="connsiteX1" fmla="*/ 814292 w 818027"/>
                <a:gd name="connsiteY1" fmla="*/ 1745643 h 6013732"/>
                <a:gd name="connsiteX2" fmla="*/ 0 w 818027"/>
                <a:gd name="connsiteY2" fmla="*/ 4043083 h 6013732"/>
                <a:gd name="connsiteX3" fmla="*/ 814292 w 818027"/>
                <a:gd name="connsiteY3" fmla="*/ 6013732 h 6013732"/>
                <a:gd name="connsiteX0" fmla="*/ 0 w 809560"/>
                <a:gd name="connsiteY0" fmla="*/ 0 h 6013732"/>
                <a:gd name="connsiteX1" fmla="*/ 791880 w 809560"/>
                <a:gd name="connsiteY1" fmla="*/ 1745643 h 6013732"/>
                <a:gd name="connsiteX2" fmla="*/ 106081 w 809560"/>
                <a:gd name="connsiteY2" fmla="*/ 3879243 h 6013732"/>
                <a:gd name="connsiteX3" fmla="*/ 791880 w 809560"/>
                <a:gd name="connsiteY3" fmla="*/ 6013732 h 6013732"/>
                <a:gd name="connsiteX0" fmla="*/ 0 w 791880"/>
                <a:gd name="connsiteY0" fmla="*/ 0 h 6013732"/>
                <a:gd name="connsiteX1" fmla="*/ 609600 w 791880"/>
                <a:gd name="connsiteY1" fmla="*/ 1593243 h 6013732"/>
                <a:gd name="connsiteX2" fmla="*/ 106081 w 791880"/>
                <a:gd name="connsiteY2" fmla="*/ 3879243 h 6013732"/>
                <a:gd name="connsiteX3" fmla="*/ 791880 w 791880"/>
                <a:gd name="connsiteY3" fmla="*/ 6013732 h 6013732"/>
                <a:gd name="connsiteX0" fmla="*/ 0 w 868825"/>
                <a:gd name="connsiteY0" fmla="*/ 0 h 6022562"/>
                <a:gd name="connsiteX1" fmla="*/ 609600 w 868825"/>
                <a:gd name="connsiteY1" fmla="*/ 1593243 h 6022562"/>
                <a:gd name="connsiteX2" fmla="*/ 106081 w 868825"/>
                <a:gd name="connsiteY2" fmla="*/ 3879243 h 6022562"/>
                <a:gd name="connsiteX3" fmla="*/ 868825 w 868825"/>
                <a:gd name="connsiteY3" fmla="*/ 6022562 h 602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825" h="6022562">
                  <a:moveTo>
                    <a:pt x="0" y="0"/>
                  </a:moveTo>
                  <a:cubicBezTo>
                    <a:pt x="490817" y="541618"/>
                    <a:pt x="591920" y="946703"/>
                    <a:pt x="609600" y="1593243"/>
                  </a:cubicBezTo>
                  <a:cubicBezTo>
                    <a:pt x="627280" y="2239784"/>
                    <a:pt x="62877" y="3141023"/>
                    <a:pt x="106081" y="3879243"/>
                  </a:cubicBezTo>
                  <a:cubicBezTo>
                    <a:pt x="149285" y="4617463"/>
                    <a:pt x="366801" y="5342738"/>
                    <a:pt x="868825" y="6022562"/>
                  </a:cubicBez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 bwMode="ltGray">
            <a:xfrm>
              <a:off x="7670615" y="1886533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ltGray">
            <a:xfrm>
              <a:off x="8515575" y="6456058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14545" y="5535188"/>
              <a:ext cx="1936069" cy="467239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SOLAS Corporate Plan with FET system targets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63714" y="4917313"/>
              <a:ext cx="1996560" cy="467239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 algn="r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First Directors of FET appointed in ETBs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ltGray">
            <a:xfrm>
              <a:off x="7903004" y="5445188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ltGray">
            <a:xfrm>
              <a:off x="7753510" y="4827313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ltGray">
            <a:xfrm>
              <a:off x="7885229" y="4192546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ltGray">
            <a:xfrm>
              <a:off x="8137920" y="3598141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ltGray">
            <a:xfrm>
              <a:off x="8259391" y="3129729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33510" y="4917313"/>
              <a:ext cx="2149684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9" idx="2"/>
            </p:cNvCxnSpPr>
            <p:nvPr/>
          </p:nvCxnSpPr>
          <p:spPr>
            <a:xfrm>
              <a:off x="5914546" y="5535188"/>
              <a:ext cx="1988458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 bwMode="ltGray">
            <a:xfrm>
              <a:off x="8002874" y="2255864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36275" y="2345864"/>
              <a:ext cx="1523999" cy="898126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 algn="r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First integrated further education and training strategy published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78252" y="2094069"/>
              <a:ext cx="520976" cy="313350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pPr algn="r"/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2014 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stCxn id="16" idx="6"/>
            </p:cNvCxnSpPr>
            <p:nvPr/>
          </p:nvCxnSpPr>
          <p:spPr>
            <a:xfrm>
              <a:off x="8182874" y="2345864"/>
              <a:ext cx="18774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914544" y="1976533"/>
              <a:ext cx="1895718" cy="898126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ETBs and SOLAS created to bring further education and training systems together for 1</a:t>
              </a:r>
              <a:r>
                <a:rPr lang="en-IE" sz="14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st</a:t>
              </a: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 time</a:t>
              </a:r>
              <a:endParaRPr lang="en-IE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4545" y="1724738"/>
              <a:ext cx="468077" cy="313350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2013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914545" y="1976533"/>
              <a:ext cx="175607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940303" y="3219539"/>
              <a:ext cx="2306414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914544" y="3219539"/>
              <a:ext cx="2088330" cy="682682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Planning and funding approach and learner database developed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14544" y="2967744"/>
              <a:ext cx="1575754" cy="313350"/>
            </a:xfrm>
            <a:prstGeom prst="rect">
              <a:avLst/>
            </a:prstGeom>
          </p:spPr>
          <p:txBody>
            <a:bodyPr wrap="square" lIns="0" tIns="0" rIns="0" bIns="36000">
              <a:spAutoFit/>
            </a:bodyPr>
            <a:lstStyle/>
            <a:p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2014 onwards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97855" y="3663806"/>
              <a:ext cx="1662419" cy="682682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 algn="r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Transition of training centre ownership from SOLAS to ETBs</a:t>
              </a:r>
              <a:endParaRPr lang="en-IE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>
              <a:endCxn id="12" idx="6"/>
            </p:cNvCxnSpPr>
            <p:nvPr/>
          </p:nvCxnSpPr>
          <p:spPr>
            <a:xfrm flipH="1">
              <a:off x="8317920" y="3688141"/>
              <a:ext cx="1677662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39643" y="3412011"/>
              <a:ext cx="1059585" cy="313350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pPr algn="r"/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2014-2015 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14544" y="6594402"/>
              <a:ext cx="2512173" cy="682682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Strategic Performance Agreements established between SOLAS and the ETBs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377795" y="5976642"/>
              <a:ext cx="1721433" cy="682682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 algn="r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PLC Evaluation and Reform Programme Published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ltGray">
            <a:xfrm>
              <a:off x="8079391" y="5886642"/>
              <a:ext cx="180000" cy="18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6"/>
            </p:cNvCxnSpPr>
            <p:nvPr/>
          </p:nvCxnSpPr>
          <p:spPr>
            <a:xfrm>
              <a:off x="8259391" y="5976642"/>
              <a:ext cx="1823803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14544" y="6594402"/>
              <a:ext cx="260103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914544" y="4297359"/>
              <a:ext cx="1832271" cy="682682"/>
            </a:xfrm>
            <a:prstGeom prst="rect">
              <a:avLst/>
            </a:prstGeom>
          </p:spPr>
          <p:txBody>
            <a:bodyPr wrap="square" lIns="0" tIns="36000" rIns="0" bIns="0">
              <a:spAutoFit/>
            </a:bodyPr>
            <a:lstStyle/>
            <a:p>
              <a:pPr indent="-274320">
                <a:spcAft>
                  <a:spcPts val="150"/>
                </a:spcAft>
              </a:pPr>
              <a:r>
                <a:rPr lang="en-IE" sz="1400" dirty="0" smtClean="0">
                  <a:solidFill>
                    <a:schemeClr val="tx2">
                      <a:lumMod val="75000"/>
                    </a:schemeClr>
                  </a:solidFill>
                </a:rPr>
                <a:t>Action Plan on Apprenticeships &amp; Traineeships launched</a:t>
              </a:r>
              <a:endParaRPr lang="en-GB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914545" y="4297359"/>
              <a:ext cx="206072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914543" y="4045564"/>
              <a:ext cx="846311" cy="313350"/>
            </a:xfrm>
            <a:prstGeom prst="rect">
              <a:avLst/>
            </a:prstGeom>
          </p:spPr>
          <p:txBody>
            <a:bodyPr wrap="square" lIns="0" tIns="0" rIns="0" bIns="36000">
              <a:spAutoFit/>
            </a:bodyPr>
            <a:lstStyle/>
            <a:p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2015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631150" y="4665518"/>
              <a:ext cx="468078" cy="313350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pPr algn="r"/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2016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14543" y="5283393"/>
              <a:ext cx="766180" cy="313350"/>
            </a:xfrm>
            <a:prstGeom prst="rect">
              <a:avLst/>
            </a:prstGeom>
          </p:spPr>
          <p:txBody>
            <a:bodyPr wrap="square" lIns="0" tIns="0" rIns="0" bIns="36000">
              <a:spAutoFit/>
            </a:bodyPr>
            <a:lstStyle/>
            <a:p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2017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631151" y="5724847"/>
              <a:ext cx="468077" cy="313350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pPr algn="r"/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2018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4543" y="6342607"/>
              <a:ext cx="1692625" cy="313350"/>
            </a:xfrm>
            <a:prstGeom prst="rect">
              <a:avLst/>
            </a:prstGeom>
          </p:spPr>
          <p:txBody>
            <a:bodyPr wrap="square" lIns="0" tIns="0" rIns="0" bIns="36000">
              <a:spAutoFit/>
            </a:bodyPr>
            <a:lstStyle/>
            <a:p>
              <a:r>
                <a:rPr lang="en-GB" b="1" i="1" dirty="0" smtClean="0">
                  <a:solidFill>
                    <a:schemeClr val="tx2">
                      <a:lumMod val="75000"/>
                    </a:schemeClr>
                  </a:solidFill>
                </a:rPr>
                <a:t>2018 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42" name="Diagram 41"/>
          <p:cNvGraphicFramePr/>
          <p:nvPr>
            <p:extLst/>
          </p:nvPr>
        </p:nvGraphicFramePr>
        <p:xfrm>
          <a:off x="6261068" y="1227714"/>
          <a:ext cx="27034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1513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23" y="1837527"/>
            <a:ext cx="40307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Student cohort roughly equivalent to that of higher education (circa 200k)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However 340k beneficiaries, meaning many accessing more than one course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>
                <a:solidFill>
                  <a:srgbClr val="800000"/>
                </a:solidFill>
              </a:rPr>
              <a:t>€640m SOLAS investment (+€140m)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Community based model characterised by small scale provision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Work-based components of much provision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Large proportion of adult learners with competing demands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800000"/>
                </a:solidFill>
              </a:rPr>
              <a:t>Level 5 and Level 6 principally delivered via PLC, traineeships &amp; apprenticeships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3660" y="4900935"/>
            <a:ext cx="695496" cy="256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dirty="0">
                <a:solidFill>
                  <a:schemeClr val="bg2"/>
                </a:solidFill>
                <a:latin typeface="Georgia" pitchFamily="18" charset="0"/>
              </a:rPr>
              <a:t>Step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73660" y="5759164"/>
            <a:ext cx="695496" cy="2562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dirty="0">
                <a:solidFill>
                  <a:schemeClr val="bg2"/>
                </a:solidFill>
                <a:latin typeface="Georgia" pitchFamily="18" charset="0"/>
              </a:rPr>
              <a:t>Step </a:t>
            </a:r>
            <a:r>
              <a:rPr lang="en-GB" sz="2000" dirty="0" smtClean="0">
                <a:solidFill>
                  <a:schemeClr val="bg2"/>
                </a:solidFill>
                <a:latin typeface="Georgia" pitchFamily="18" charset="0"/>
              </a:rPr>
              <a:t>6</a:t>
            </a:r>
            <a:endParaRPr lang="en-GB" sz="2000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94" y="797444"/>
            <a:ext cx="4834786" cy="5795063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467543" y="108115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800000"/>
                </a:solidFill>
              </a:rPr>
              <a:t>The FET system is fantastically diverse and geographically spread but complex and multi-faceted…</a:t>
            </a:r>
            <a:endParaRPr lang="en-IE" sz="1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7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554"/>
            <a:ext cx="7772400" cy="16088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8049" y="2992234"/>
            <a:ext cx="1313729" cy="13379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IE" sz="1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7" y="1560740"/>
            <a:ext cx="7767183" cy="36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3" y="108115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800000"/>
                </a:solidFill>
              </a:rPr>
              <a:t>FET-HE transitions is critical to the future development of short and first cycle approaches and a data revolution can inform the debate…</a:t>
            </a:r>
            <a:endParaRPr lang="en-IE" sz="1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1917" y="266233"/>
            <a:ext cx="47338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2400" b="1" spc="-160" dirty="0">
                <a:latin typeface="+mn-lt"/>
                <a:cs typeface="Arial" panose="020B0604020202020204" pitchFamily="34" charset="0"/>
              </a:rPr>
              <a:t/>
            </a:r>
            <a:br>
              <a:rPr lang="en-IE" sz="2400" b="1" spc="-160" dirty="0">
                <a:latin typeface="+mn-lt"/>
                <a:cs typeface="Arial" panose="020B0604020202020204" pitchFamily="34" charset="0"/>
              </a:rPr>
            </a:br>
            <a:r>
              <a:rPr lang="en-IE" sz="2400" b="1" spc="-16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IE" sz="2400" b="1" spc="-160" dirty="0" smtClean="0">
                <a:latin typeface="+mn-lt"/>
                <a:cs typeface="Arial" panose="020B0604020202020204" pitchFamily="34" charset="0"/>
              </a:rPr>
            </a:br>
            <a:endParaRPr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833175" y="774082"/>
            <a:ext cx="80241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E" sz="2400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0"/>
          <a:stretch/>
        </p:blipFill>
        <p:spPr bwMode="auto">
          <a:xfrm>
            <a:off x="775607" y="1244281"/>
            <a:ext cx="7315200" cy="4315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108115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00000"/>
                </a:solidFill>
              </a:rPr>
              <a:t>FET-HE transitions have become an increasingly important aspect of the education </a:t>
            </a:r>
            <a:r>
              <a:rPr lang="en-GB" sz="2400" dirty="0" smtClean="0">
                <a:solidFill>
                  <a:srgbClr val="800000"/>
                </a:solidFill>
              </a:rPr>
              <a:t>and </a:t>
            </a:r>
            <a:r>
              <a:rPr lang="en-GB" sz="2400" dirty="0">
                <a:solidFill>
                  <a:srgbClr val="800000"/>
                </a:solidFill>
              </a:rPr>
              <a:t>training system over </a:t>
            </a:r>
            <a:r>
              <a:rPr lang="en-GB" sz="2400" dirty="0" smtClean="0">
                <a:solidFill>
                  <a:srgbClr val="800000"/>
                </a:solidFill>
              </a:rPr>
              <a:t>the last </a:t>
            </a:r>
            <a:r>
              <a:rPr lang="en-GB" sz="2400" dirty="0">
                <a:solidFill>
                  <a:srgbClr val="800000"/>
                </a:solidFill>
              </a:rPr>
              <a:t>20 years</a:t>
            </a:r>
            <a:r>
              <a:rPr lang="en-GB" sz="2400" dirty="0" smtClean="0">
                <a:solidFill>
                  <a:srgbClr val="800000"/>
                </a:solidFill>
              </a:rPr>
              <a:t>…</a:t>
            </a:r>
            <a:endParaRPr lang="en-GB" sz="24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6704" y="2424931"/>
            <a:ext cx="20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CAO Demand from QQI FET Applicants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45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02455" y="5616593"/>
            <a:ext cx="2380288" cy="9773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57" name="Chart 56"/>
          <p:cNvGraphicFramePr>
            <a:graphicFrameLocks/>
          </p:cNvGraphicFramePr>
          <p:nvPr>
            <p:extLst/>
          </p:nvPr>
        </p:nvGraphicFramePr>
        <p:xfrm>
          <a:off x="1143000" y="1510392"/>
          <a:ext cx="6743700" cy="459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3" y="108115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00000"/>
                </a:solidFill>
              </a:rPr>
              <a:t>Using </a:t>
            </a:r>
            <a:r>
              <a:rPr lang="en-GB" sz="2400" dirty="0" smtClean="0">
                <a:solidFill>
                  <a:srgbClr val="800000"/>
                </a:solidFill>
              </a:rPr>
              <a:t>a FET </a:t>
            </a:r>
            <a:r>
              <a:rPr lang="en-GB" sz="2400" dirty="0">
                <a:solidFill>
                  <a:srgbClr val="800000"/>
                </a:solidFill>
              </a:rPr>
              <a:t>score is only one route into HE for those with </a:t>
            </a:r>
            <a:r>
              <a:rPr lang="en-GB" sz="2400" dirty="0" smtClean="0">
                <a:solidFill>
                  <a:srgbClr val="800000"/>
                </a:solidFill>
              </a:rPr>
              <a:t>a FET </a:t>
            </a:r>
            <a:r>
              <a:rPr lang="en-GB" sz="2400" dirty="0">
                <a:solidFill>
                  <a:srgbClr val="800000"/>
                </a:solidFill>
              </a:rPr>
              <a:t>background and there is scope to improve acceptance rates</a:t>
            </a:r>
            <a:r>
              <a:rPr lang="en-GB" sz="2400" dirty="0" smtClean="0">
                <a:solidFill>
                  <a:srgbClr val="800000"/>
                </a:solidFill>
              </a:rPr>
              <a:t>…</a:t>
            </a:r>
            <a:endParaRPr lang="en-GB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1917" y="266233"/>
            <a:ext cx="47338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2400" b="1" spc="-160" dirty="0">
                <a:latin typeface="+mn-lt"/>
                <a:cs typeface="Arial" panose="020B0604020202020204" pitchFamily="34" charset="0"/>
              </a:rPr>
              <a:t/>
            </a:r>
            <a:br>
              <a:rPr lang="en-IE" sz="2400" b="1" spc="-160" dirty="0">
                <a:latin typeface="+mn-lt"/>
                <a:cs typeface="Arial" panose="020B0604020202020204" pitchFamily="34" charset="0"/>
              </a:rPr>
            </a:br>
            <a:r>
              <a:rPr lang="en-IE" sz="2400" b="1" spc="-16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IE" sz="2400" b="1" spc="-160" dirty="0" smtClean="0">
                <a:latin typeface="+mn-lt"/>
                <a:cs typeface="Arial" panose="020B0604020202020204" pitchFamily="34" charset="0"/>
              </a:rPr>
            </a:br>
            <a:endParaRPr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833175" y="774082"/>
            <a:ext cx="80241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E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108115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</a:rPr>
              <a:t>We need to move away from treating FET as an ‘access’ route as its relationship with HE is far more significant (and complex!)…</a:t>
            </a:r>
            <a:endParaRPr lang="en-GB" sz="2400" dirty="0">
              <a:solidFill>
                <a:srgbClr val="800000"/>
              </a:solidFill>
            </a:endParaRPr>
          </a:p>
        </p:txBody>
      </p:sp>
      <p:sp>
        <p:nvSpPr>
          <p:cNvPr id="7" name="Freeform 313"/>
          <p:cNvSpPr>
            <a:spLocks/>
          </p:cNvSpPr>
          <p:nvPr/>
        </p:nvSpPr>
        <p:spPr bwMode="auto">
          <a:xfrm>
            <a:off x="1690909" y="1031909"/>
            <a:ext cx="247873" cy="687878"/>
          </a:xfrm>
          <a:custGeom>
            <a:avLst/>
            <a:gdLst>
              <a:gd name="T0" fmla="*/ 13344091 w 6132"/>
              <a:gd name="T1" fmla="*/ 10441401 h 16980"/>
              <a:gd name="T2" fmla="*/ 14439013 w 6132"/>
              <a:gd name="T3" fmla="*/ 10808942 h 16980"/>
              <a:gd name="T4" fmla="*/ 15478309 w 6132"/>
              <a:gd name="T5" fmla="*/ 11467619 h 16980"/>
              <a:gd name="T6" fmla="*/ 16450295 w 6132"/>
              <a:gd name="T7" fmla="*/ 12408541 h 16980"/>
              <a:gd name="T8" fmla="*/ 17214401 w 6132"/>
              <a:gd name="T9" fmla="*/ 13481773 h 16980"/>
              <a:gd name="T10" fmla="*/ 17709159 w 6132"/>
              <a:gd name="T11" fmla="*/ 14605004 h 16980"/>
              <a:gd name="T12" fmla="*/ 17937493 w 6132"/>
              <a:gd name="T13" fmla="*/ 15789994 h 16980"/>
              <a:gd name="T14" fmla="*/ 17922884 w 6132"/>
              <a:gd name="T15" fmla="*/ 28795453 h 16980"/>
              <a:gd name="T16" fmla="*/ 17720901 w 6132"/>
              <a:gd name="T17" fmla="*/ 29724608 h 16980"/>
              <a:gd name="T18" fmla="*/ 17322724 w 6132"/>
              <a:gd name="T19" fmla="*/ 30571448 h 16980"/>
              <a:gd name="T20" fmla="*/ 16731329 w 6132"/>
              <a:gd name="T21" fmla="*/ 31344758 h 16980"/>
              <a:gd name="T22" fmla="*/ 15970146 w 6132"/>
              <a:gd name="T23" fmla="*/ 32000508 h 16980"/>
              <a:gd name="T24" fmla="*/ 15062602 w 6132"/>
              <a:gd name="T25" fmla="*/ 32509198 h 16980"/>
              <a:gd name="T26" fmla="*/ 14014483 w 6132"/>
              <a:gd name="T27" fmla="*/ 32867899 h 16980"/>
              <a:gd name="T28" fmla="*/ 4168927 w 6132"/>
              <a:gd name="T29" fmla="*/ 32935519 h 16980"/>
              <a:gd name="T30" fmla="*/ 3003722 w 6132"/>
              <a:gd name="T31" fmla="*/ 32515054 h 16980"/>
              <a:gd name="T32" fmla="*/ 2104943 w 6132"/>
              <a:gd name="T33" fmla="*/ 32053432 h 16980"/>
              <a:gd name="T34" fmla="*/ 1334994 w 6132"/>
              <a:gd name="T35" fmla="*/ 31503585 h 16980"/>
              <a:gd name="T36" fmla="*/ 723146 w 6132"/>
              <a:gd name="T37" fmla="*/ 30883136 h 16980"/>
              <a:gd name="T38" fmla="*/ 295697 w 6132"/>
              <a:gd name="T39" fmla="*/ 30230369 h 16980"/>
              <a:gd name="T40" fmla="*/ 55622 w 6132"/>
              <a:gd name="T41" fmla="*/ 29542302 h 16980"/>
              <a:gd name="T42" fmla="*/ 2922 w 6132"/>
              <a:gd name="T43" fmla="*/ 16034064 h 16980"/>
              <a:gd name="T44" fmla="*/ 166867 w 6132"/>
              <a:gd name="T45" fmla="*/ 14637376 h 16980"/>
              <a:gd name="T46" fmla="*/ 608925 w 6132"/>
              <a:gd name="T47" fmla="*/ 13408297 h 16980"/>
              <a:gd name="T48" fmla="*/ 1326228 w 6132"/>
              <a:gd name="T49" fmla="*/ 12352689 h 16980"/>
              <a:gd name="T50" fmla="*/ 2309902 w 6132"/>
              <a:gd name="T51" fmla="*/ 11479386 h 16980"/>
              <a:gd name="T52" fmla="*/ 3495559 w 6132"/>
              <a:gd name="T53" fmla="*/ 10853081 h 16980"/>
              <a:gd name="T54" fmla="*/ 4889097 w 6132"/>
              <a:gd name="T55" fmla="*/ 10479630 h 16980"/>
              <a:gd name="T56" fmla="*/ 6475906 w 6132"/>
              <a:gd name="T57" fmla="*/ 10356104 h 16980"/>
              <a:gd name="T58" fmla="*/ 6768627 w 6132"/>
              <a:gd name="T59" fmla="*/ 10332625 h 16980"/>
              <a:gd name="T60" fmla="*/ 7661564 w 6132"/>
              <a:gd name="T61" fmla="*/ 10323786 h 16980"/>
              <a:gd name="T62" fmla="*/ 7863602 w 6132"/>
              <a:gd name="T63" fmla="*/ 10085627 h 16980"/>
              <a:gd name="T64" fmla="*/ 7032131 w 6132"/>
              <a:gd name="T65" fmla="*/ 9768029 h 16980"/>
              <a:gd name="T66" fmla="*/ 6197794 w 6132"/>
              <a:gd name="T67" fmla="*/ 9285801 h 16980"/>
              <a:gd name="T68" fmla="*/ 5471726 w 6132"/>
              <a:gd name="T69" fmla="*/ 8674191 h 16980"/>
              <a:gd name="T70" fmla="*/ 4859825 w 6132"/>
              <a:gd name="T71" fmla="*/ 7936181 h 16980"/>
              <a:gd name="T72" fmla="*/ 4409002 w 6132"/>
              <a:gd name="T73" fmla="*/ 7115803 h 16980"/>
              <a:gd name="T74" fmla="*/ 4122070 w 6132"/>
              <a:gd name="T75" fmla="*/ 6242499 h 16980"/>
              <a:gd name="T76" fmla="*/ 4002059 w 6132"/>
              <a:gd name="T77" fmla="*/ 5304506 h 16980"/>
              <a:gd name="T78" fmla="*/ 4069369 w 6132"/>
              <a:gd name="T79" fmla="*/ 4195974 h 16980"/>
              <a:gd name="T80" fmla="*/ 4370910 w 6132"/>
              <a:gd name="T81" fmla="*/ 3140364 h 16980"/>
              <a:gd name="T82" fmla="*/ 4906682 w 6132"/>
              <a:gd name="T83" fmla="*/ 2181765 h 16980"/>
              <a:gd name="T84" fmla="*/ 5679553 w 6132"/>
              <a:gd name="T85" fmla="*/ 1317301 h 16980"/>
              <a:gd name="T86" fmla="*/ 6578332 w 6132"/>
              <a:gd name="T87" fmla="*/ 643928 h 16980"/>
              <a:gd name="T88" fmla="*/ 7576670 w 6132"/>
              <a:gd name="T89" fmla="*/ 208768 h 16980"/>
              <a:gd name="T90" fmla="*/ 8671588 w 6132"/>
              <a:gd name="T91" fmla="*/ 11767 h 16980"/>
              <a:gd name="T92" fmla="*/ 9825105 w 6132"/>
              <a:gd name="T93" fmla="*/ 52924 h 16980"/>
              <a:gd name="T94" fmla="*/ 10893673 w 6132"/>
              <a:gd name="T95" fmla="*/ 326384 h 16980"/>
              <a:gd name="T96" fmla="*/ 11865659 w 6132"/>
              <a:gd name="T97" fmla="*/ 843912 h 16980"/>
              <a:gd name="T98" fmla="*/ 12743931 w 6132"/>
              <a:gd name="T99" fmla="*/ 1593689 h 16980"/>
              <a:gd name="T100" fmla="*/ 13431908 w 6132"/>
              <a:gd name="T101" fmla="*/ 2490525 h 16980"/>
              <a:gd name="T102" fmla="*/ 13891551 w 6132"/>
              <a:gd name="T103" fmla="*/ 3481443 h 16980"/>
              <a:gd name="T104" fmla="*/ 14111119 w 6132"/>
              <a:gd name="T105" fmla="*/ 4572353 h 16980"/>
              <a:gd name="T106" fmla="*/ 14105275 w 6132"/>
              <a:gd name="T107" fmla="*/ 5636746 h 16980"/>
              <a:gd name="T108" fmla="*/ 13912057 w 6132"/>
              <a:gd name="T109" fmla="*/ 6586506 h 16980"/>
              <a:gd name="T110" fmla="*/ 13537309 w 6132"/>
              <a:gd name="T111" fmla="*/ 7471577 h 16980"/>
              <a:gd name="T112" fmla="*/ 12972265 w 6132"/>
              <a:gd name="T113" fmla="*/ 8303722 h 16980"/>
              <a:gd name="T114" fmla="*/ 12272601 w 6132"/>
              <a:gd name="T115" fmla="*/ 9015324 h 16980"/>
              <a:gd name="T116" fmla="*/ 11473326 w 6132"/>
              <a:gd name="T117" fmla="*/ 9562188 h 16980"/>
              <a:gd name="T118" fmla="*/ 10571626 w 6132"/>
              <a:gd name="T119" fmla="*/ 9941550 h 16980"/>
              <a:gd name="T120" fmla="*/ 10147098 w 6132"/>
              <a:gd name="T121" fmla="*/ 10232633 h 16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32"/>
              <a:gd name="T184" fmla="*/ 0 h 16980"/>
              <a:gd name="T185" fmla="*/ 6132 w 6132"/>
              <a:gd name="T186" fmla="*/ 16980 h 16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round/>
            <a:headEnd/>
            <a:tailEnd/>
          </a:ln>
        </p:spPr>
        <p:txBody>
          <a:bodyPr tIns="0" bIns="0" anchor="ctr" anchorCtr="0"/>
          <a:lstStyle/>
          <a:p>
            <a:pPr algn="ctr"/>
            <a:endParaRPr lang="en-GB" sz="1400" dirty="0"/>
          </a:p>
        </p:txBody>
      </p:sp>
      <p:sp>
        <p:nvSpPr>
          <p:cNvPr id="9" name="Freeform 313"/>
          <p:cNvSpPr>
            <a:spLocks/>
          </p:cNvSpPr>
          <p:nvPr/>
        </p:nvSpPr>
        <p:spPr bwMode="auto">
          <a:xfrm>
            <a:off x="2041413" y="1031909"/>
            <a:ext cx="247873" cy="687878"/>
          </a:xfrm>
          <a:custGeom>
            <a:avLst/>
            <a:gdLst>
              <a:gd name="T0" fmla="*/ 13344091 w 6132"/>
              <a:gd name="T1" fmla="*/ 10441401 h 16980"/>
              <a:gd name="T2" fmla="*/ 14439013 w 6132"/>
              <a:gd name="T3" fmla="*/ 10808942 h 16980"/>
              <a:gd name="T4" fmla="*/ 15478309 w 6132"/>
              <a:gd name="T5" fmla="*/ 11467619 h 16980"/>
              <a:gd name="T6" fmla="*/ 16450295 w 6132"/>
              <a:gd name="T7" fmla="*/ 12408541 h 16980"/>
              <a:gd name="T8" fmla="*/ 17214401 w 6132"/>
              <a:gd name="T9" fmla="*/ 13481773 h 16980"/>
              <a:gd name="T10" fmla="*/ 17709159 w 6132"/>
              <a:gd name="T11" fmla="*/ 14605004 h 16980"/>
              <a:gd name="T12" fmla="*/ 17937493 w 6132"/>
              <a:gd name="T13" fmla="*/ 15789994 h 16980"/>
              <a:gd name="T14" fmla="*/ 17922884 w 6132"/>
              <a:gd name="T15" fmla="*/ 28795453 h 16980"/>
              <a:gd name="T16" fmla="*/ 17720901 w 6132"/>
              <a:gd name="T17" fmla="*/ 29724608 h 16980"/>
              <a:gd name="T18" fmla="*/ 17322724 w 6132"/>
              <a:gd name="T19" fmla="*/ 30571448 h 16980"/>
              <a:gd name="T20" fmla="*/ 16731329 w 6132"/>
              <a:gd name="T21" fmla="*/ 31344758 h 16980"/>
              <a:gd name="T22" fmla="*/ 15970146 w 6132"/>
              <a:gd name="T23" fmla="*/ 32000508 h 16980"/>
              <a:gd name="T24" fmla="*/ 15062602 w 6132"/>
              <a:gd name="T25" fmla="*/ 32509198 h 16980"/>
              <a:gd name="T26" fmla="*/ 14014483 w 6132"/>
              <a:gd name="T27" fmla="*/ 32867899 h 16980"/>
              <a:gd name="T28" fmla="*/ 4168927 w 6132"/>
              <a:gd name="T29" fmla="*/ 32935519 h 16980"/>
              <a:gd name="T30" fmla="*/ 3003722 w 6132"/>
              <a:gd name="T31" fmla="*/ 32515054 h 16980"/>
              <a:gd name="T32" fmla="*/ 2104943 w 6132"/>
              <a:gd name="T33" fmla="*/ 32053432 h 16980"/>
              <a:gd name="T34" fmla="*/ 1334994 w 6132"/>
              <a:gd name="T35" fmla="*/ 31503585 h 16980"/>
              <a:gd name="T36" fmla="*/ 723146 w 6132"/>
              <a:gd name="T37" fmla="*/ 30883136 h 16980"/>
              <a:gd name="T38" fmla="*/ 295697 w 6132"/>
              <a:gd name="T39" fmla="*/ 30230369 h 16980"/>
              <a:gd name="T40" fmla="*/ 55622 w 6132"/>
              <a:gd name="T41" fmla="*/ 29542302 h 16980"/>
              <a:gd name="T42" fmla="*/ 2922 w 6132"/>
              <a:gd name="T43" fmla="*/ 16034064 h 16980"/>
              <a:gd name="T44" fmla="*/ 166867 w 6132"/>
              <a:gd name="T45" fmla="*/ 14637376 h 16980"/>
              <a:gd name="T46" fmla="*/ 608925 w 6132"/>
              <a:gd name="T47" fmla="*/ 13408297 h 16980"/>
              <a:gd name="T48" fmla="*/ 1326228 w 6132"/>
              <a:gd name="T49" fmla="*/ 12352689 h 16980"/>
              <a:gd name="T50" fmla="*/ 2309902 w 6132"/>
              <a:gd name="T51" fmla="*/ 11479386 h 16980"/>
              <a:gd name="T52" fmla="*/ 3495559 w 6132"/>
              <a:gd name="T53" fmla="*/ 10853081 h 16980"/>
              <a:gd name="T54" fmla="*/ 4889097 w 6132"/>
              <a:gd name="T55" fmla="*/ 10479630 h 16980"/>
              <a:gd name="T56" fmla="*/ 6475906 w 6132"/>
              <a:gd name="T57" fmla="*/ 10356104 h 16980"/>
              <a:gd name="T58" fmla="*/ 6768627 w 6132"/>
              <a:gd name="T59" fmla="*/ 10332625 h 16980"/>
              <a:gd name="T60" fmla="*/ 7661564 w 6132"/>
              <a:gd name="T61" fmla="*/ 10323786 h 16980"/>
              <a:gd name="T62" fmla="*/ 7863602 w 6132"/>
              <a:gd name="T63" fmla="*/ 10085627 h 16980"/>
              <a:gd name="T64" fmla="*/ 7032131 w 6132"/>
              <a:gd name="T65" fmla="*/ 9768029 h 16980"/>
              <a:gd name="T66" fmla="*/ 6197794 w 6132"/>
              <a:gd name="T67" fmla="*/ 9285801 h 16980"/>
              <a:gd name="T68" fmla="*/ 5471726 w 6132"/>
              <a:gd name="T69" fmla="*/ 8674191 h 16980"/>
              <a:gd name="T70" fmla="*/ 4859825 w 6132"/>
              <a:gd name="T71" fmla="*/ 7936181 h 16980"/>
              <a:gd name="T72" fmla="*/ 4409002 w 6132"/>
              <a:gd name="T73" fmla="*/ 7115803 h 16980"/>
              <a:gd name="T74" fmla="*/ 4122070 w 6132"/>
              <a:gd name="T75" fmla="*/ 6242499 h 16980"/>
              <a:gd name="T76" fmla="*/ 4002059 w 6132"/>
              <a:gd name="T77" fmla="*/ 5304506 h 16980"/>
              <a:gd name="T78" fmla="*/ 4069369 w 6132"/>
              <a:gd name="T79" fmla="*/ 4195974 h 16980"/>
              <a:gd name="T80" fmla="*/ 4370910 w 6132"/>
              <a:gd name="T81" fmla="*/ 3140364 h 16980"/>
              <a:gd name="T82" fmla="*/ 4906682 w 6132"/>
              <a:gd name="T83" fmla="*/ 2181765 h 16980"/>
              <a:gd name="T84" fmla="*/ 5679553 w 6132"/>
              <a:gd name="T85" fmla="*/ 1317301 h 16980"/>
              <a:gd name="T86" fmla="*/ 6578332 w 6132"/>
              <a:gd name="T87" fmla="*/ 643928 h 16980"/>
              <a:gd name="T88" fmla="*/ 7576670 w 6132"/>
              <a:gd name="T89" fmla="*/ 208768 h 16980"/>
              <a:gd name="T90" fmla="*/ 8671588 w 6132"/>
              <a:gd name="T91" fmla="*/ 11767 h 16980"/>
              <a:gd name="T92" fmla="*/ 9825105 w 6132"/>
              <a:gd name="T93" fmla="*/ 52924 h 16980"/>
              <a:gd name="T94" fmla="*/ 10893673 w 6132"/>
              <a:gd name="T95" fmla="*/ 326384 h 16980"/>
              <a:gd name="T96" fmla="*/ 11865659 w 6132"/>
              <a:gd name="T97" fmla="*/ 843912 h 16980"/>
              <a:gd name="T98" fmla="*/ 12743931 w 6132"/>
              <a:gd name="T99" fmla="*/ 1593689 h 16980"/>
              <a:gd name="T100" fmla="*/ 13431908 w 6132"/>
              <a:gd name="T101" fmla="*/ 2490525 h 16980"/>
              <a:gd name="T102" fmla="*/ 13891551 w 6132"/>
              <a:gd name="T103" fmla="*/ 3481443 h 16980"/>
              <a:gd name="T104" fmla="*/ 14111119 w 6132"/>
              <a:gd name="T105" fmla="*/ 4572353 h 16980"/>
              <a:gd name="T106" fmla="*/ 14105275 w 6132"/>
              <a:gd name="T107" fmla="*/ 5636746 h 16980"/>
              <a:gd name="T108" fmla="*/ 13912057 w 6132"/>
              <a:gd name="T109" fmla="*/ 6586506 h 16980"/>
              <a:gd name="T110" fmla="*/ 13537309 w 6132"/>
              <a:gd name="T111" fmla="*/ 7471577 h 16980"/>
              <a:gd name="T112" fmla="*/ 12972265 w 6132"/>
              <a:gd name="T113" fmla="*/ 8303722 h 16980"/>
              <a:gd name="T114" fmla="*/ 12272601 w 6132"/>
              <a:gd name="T115" fmla="*/ 9015324 h 16980"/>
              <a:gd name="T116" fmla="*/ 11473326 w 6132"/>
              <a:gd name="T117" fmla="*/ 9562188 h 16980"/>
              <a:gd name="T118" fmla="*/ 10571626 w 6132"/>
              <a:gd name="T119" fmla="*/ 9941550 h 16980"/>
              <a:gd name="T120" fmla="*/ 10147098 w 6132"/>
              <a:gd name="T121" fmla="*/ 10232633 h 16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32"/>
              <a:gd name="T184" fmla="*/ 0 h 16980"/>
              <a:gd name="T185" fmla="*/ 6132 w 6132"/>
              <a:gd name="T186" fmla="*/ 16980 h 16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round/>
            <a:headEnd/>
            <a:tailEnd/>
          </a:ln>
        </p:spPr>
        <p:txBody>
          <a:bodyPr tIns="0" bIns="0" anchor="ctr" anchorCtr="0"/>
          <a:lstStyle/>
          <a:p>
            <a:pPr algn="ctr"/>
            <a:endParaRPr lang="en-GB" sz="1400" dirty="0"/>
          </a:p>
        </p:txBody>
      </p:sp>
      <p:sp>
        <p:nvSpPr>
          <p:cNvPr id="11" name="Freeform 313"/>
          <p:cNvSpPr>
            <a:spLocks/>
          </p:cNvSpPr>
          <p:nvPr/>
        </p:nvSpPr>
        <p:spPr bwMode="auto">
          <a:xfrm>
            <a:off x="2391917" y="1031909"/>
            <a:ext cx="247873" cy="687878"/>
          </a:xfrm>
          <a:custGeom>
            <a:avLst/>
            <a:gdLst>
              <a:gd name="T0" fmla="*/ 13344091 w 6132"/>
              <a:gd name="T1" fmla="*/ 10441401 h 16980"/>
              <a:gd name="T2" fmla="*/ 14439013 w 6132"/>
              <a:gd name="T3" fmla="*/ 10808942 h 16980"/>
              <a:gd name="T4" fmla="*/ 15478309 w 6132"/>
              <a:gd name="T5" fmla="*/ 11467619 h 16980"/>
              <a:gd name="T6" fmla="*/ 16450295 w 6132"/>
              <a:gd name="T7" fmla="*/ 12408541 h 16980"/>
              <a:gd name="T8" fmla="*/ 17214401 w 6132"/>
              <a:gd name="T9" fmla="*/ 13481773 h 16980"/>
              <a:gd name="T10" fmla="*/ 17709159 w 6132"/>
              <a:gd name="T11" fmla="*/ 14605004 h 16980"/>
              <a:gd name="T12" fmla="*/ 17937493 w 6132"/>
              <a:gd name="T13" fmla="*/ 15789994 h 16980"/>
              <a:gd name="T14" fmla="*/ 17922884 w 6132"/>
              <a:gd name="T15" fmla="*/ 28795453 h 16980"/>
              <a:gd name="T16" fmla="*/ 17720901 w 6132"/>
              <a:gd name="T17" fmla="*/ 29724608 h 16980"/>
              <a:gd name="T18" fmla="*/ 17322724 w 6132"/>
              <a:gd name="T19" fmla="*/ 30571448 h 16980"/>
              <a:gd name="T20" fmla="*/ 16731329 w 6132"/>
              <a:gd name="T21" fmla="*/ 31344758 h 16980"/>
              <a:gd name="T22" fmla="*/ 15970146 w 6132"/>
              <a:gd name="T23" fmla="*/ 32000508 h 16980"/>
              <a:gd name="T24" fmla="*/ 15062602 w 6132"/>
              <a:gd name="T25" fmla="*/ 32509198 h 16980"/>
              <a:gd name="T26" fmla="*/ 14014483 w 6132"/>
              <a:gd name="T27" fmla="*/ 32867899 h 16980"/>
              <a:gd name="T28" fmla="*/ 4168927 w 6132"/>
              <a:gd name="T29" fmla="*/ 32935519 h 16980"/>
              <a:gd name="T30" fmla="*/ 3003722 w 6132"/>
              <a:gd name="T31" fmla="*/ 32515054 h 16980"/>
              <a:gd name="T32" fmla="*/ 2104943 w 6132"/>
              <a:gd name="T33" fmla="*/ 32053432 h 16980"/>
              <a:gd name="T34" fmla="*/ 1334994 w 6132"/>
              <a:gd name="T35" fmla="*/ 31503585 h 16980"/>
              <a:gd name="T36" fmla="*/ 723146 w 6132"/>
              <a:gd name="T37" fmla="*/ 30883136 h 16980"/>
              <a:gd name="T38" fmla="*/ 295697 w 6132"/>
              <a:gd name="T39" fmla="*/ 30230369 h 16980"/>
              <a:gd name="T40" fmla="*/ 55622 w 6132"/>
              <a:gd name="T41" fmla="*/ 29542302 h 16980"/>
              <a:gd name="T42" fmla="*/ 2922 w 6132"/>
              <a:gd name="T43" fmla="*/ 16034064 h 16980"/>
              <a:gd name="T44" fmla="*/ 166867 w 6132"/>
              <a:gd name="T45" fmla="*/ 14637376 h 16980"/>
              <a:gd name="T46" fmla="*/ 608925 w 6132"/>
              <a:gd name="T47" fmla="*/ 13408297 h 16980"/>
              <a:gd name="T48" fmla="*/ 1326228 w 6132"/>
              <a:gd name="T49" fmla="*/ 12352689 h 16980"/>
              <a:gd name="T50" fmla="*/ 2309902 w 6132"/>
              <a:gd name="T51" fmla="*/ 11479386 h 16980"/>
              <a:gd name="T52" fmla="*/ 3495559 w 6132"/>
              <a:gd name="T53" fmla="*/ 10853081 h 16980"/>
              <a:gd name="T54" fmla="*/ 4889097 w 6132"/>
              <a:gd name="T55" fmla="*/ 10479630 h 16980"/>
              <a:gd name="T56" fmla="*/ 6475906 w 6132"/>
              <a:gd name="T57" fmla="*/ 10356104 h 16980"/>
              <a:gd name="T58" fmla="*/ 6768627 w 6132"/>
              <a:gd name="T59" fmla="*/ 10332625 h 16980"/>
              <a:gd name="T60" fmla="*/ 7661564 w 6132"/>
              <a:gd name="T61" fmla="*/ 10323786 h 16980"/>
              <a:gd name="T62" fmla="*/ 7863602 w 6132"/>
              <a:gd name="T63" fmla="*/ 10085627 h 16980"/>
              <a:gd name="T64" fmla="*/ 7032131 w 6132"/>
              <a:gd name="T65" fmla="*/ 9768029 h 16980"/>
              <a:gd name="T66" fmla="*/ 6197794 w 6132"/>
              <a:gd name="T67" fmla="*/ 9285801 h 16980"/>
              <a:gd name="T68" fmla="*/ 5471726 w 6132"/>
              <a:gd name="T69" fmla="*/ 8674191 h 16980"/>
              <a:gd name="T70" fmla="*/ 4859825 w 6132"/>
              <a:gd name="T71" fmla="*/ 7936181 h 16980"/>
              <a:gd name="T72" fmla="*/ 4409002 w 6132"/>
              <a:gd name="T73" fmla="*/ 7115803 h 16980"/>
              <a:gd name="T74" fmla="*/ 4122070 w 6132"/>
              <a:gd name="T75" fmla="*/ 6242499 h 16980"/>
              <a:gd name="T76" fmla="*/ 4002059 w 6132"/>
              <a:gd name="T77" fmla="*/ 5304506 h 16980"/>
              <a:gd name="T78" fmla="*/ 4069369 w 6132"/>
              <a:gd name="T79" fmla="*/ 4195974 h 16980"/>
              <a:gd name="T80" fmla="*/ 4370910 w 6132"/>
              <a:gd name="T81" fmla="*/ 3140364 h 16980"/>
              <a:gd name="T82" fmla="*/ 4906682 w 6132"/>
              <a:gd name="T83" fmla="*/ 2181765 h 16980"/>
              <a:gd name="T84" fmla="*/ 5679553 w 6132"/>
              <a:gd name="T85" fmla="*/ 1317301 h 16980"/>
              <a:gd name="T86" fmla="*/ 6578332 w 6132"/>
              <a:gd name="T87" fmla="*/ 643928 h 16980"/>
              <a:gd name="T88" fmla="*/ 7576670 w 6132"/>
              <a:gd name="T89" fmla="*/ 208768 h 16980"/>
              <a:gd name="T90" fmla="*/ 8671588 w 6132"/>
              <a:gd name="T91" fmla="*/ 11767 h 16980"/>
              <a:gd name="T92" fmla="*/ 9825105 w 6132"/>
              <a:gd name="T93" fmla="*/ 52924 h 16980"/>
              <a:gd name="T94" fmla="*/ 10893673 w 6132"/>
              <a:gd name="T95" fmla="*/ 326384 h 16980"/>
              <a:gd name="T96" fmla="*/ 11865659 w 6132"/>
              <a:gd name="T97" fmla="*/ 843912 h 16980"/>
              <a:gd name="T98" fmla="*/ 12743931 w 6132"/>
              <a:gd name="T99" fmla="*/ 1593689 h 16980"/>
              <a:gd name="T100" fmla="*/ 13431908 w 6132"/>
              <a:gd name="T101" fmla="*/ 2490525 h 16980"/>
              <a:gd name="T102" fmla="*/ 13891551 w 6132"/>
              <a:gd name="T103" fmla="*/ 3481443 h 16980"/>
              <a:gd name="T104" fmla="*/ 14111119 w 6132"/>
              <a:gd name="T105" fmla="*/ 4572353 h 16980"/>
              <a:gd name="T106" fmla="*/ 14105275 w 6132"/>
              <a:gd name="T107" fmla="*/ 5636746 h 16980"/>
              <a:gd name="T108" fmla="*/ 13912057 w 6132"/>
              <a:gd name="T109" fmla="*/ 6586506 h 16980"/>
              <a:gd name="T110" fmla="*/ 13537309 w 6132"/>
              <a:gd name="T111" fmla="*/ 7471577 h 16980"/>
              <a:gd name="T112" fmla="*/ 12972265 w 6132"/>
              <a:gd name="T113" fmla="*/ 8303722 h 16980"/>
              <a:gd name="T114" fmla="*/ 12272601 w 6132"/>
              <a:gd name="T115" fmla="*/ 9015324 h 16980"/>
              <a:gd name="T116" fmla="*/ 11473326 w 6132"/>
              <a:gd name="T117" fmla="*/ 9562188 h 16980"/>
              <a:gd name="T118" fmla="*/ 10571626 w 6132"/>
              <a:gd name="T119" fmla="*/ 9941550 h 16980"/>
              <a:gd name="T120" fmla="*/ 10147098 w 6132"/>
              <a:gd name="T121" fmla="*/ 10232633 h 16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32"/>
              <a:gd name="T184" fmla="*/ 0 h 16980"/>
              <a:gd name="T185" fmla="*/ 6132 w 6132"/>
              <a:gd name="T186" fmla="*/ 16980 h 16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round/>
            <a:headEnd/>
            <a:tailEnd/>
          </a:ln>
        </p:spPr>
        <p:txBody>
          <a:bodyPr tIns="0" bIns="0" anchor="ctr" anchorCtr="0"/>
          <a:lstStyle/>
          <a:p>
            <a:pPr algn="ctr"/>
            <a:endParaRPr lang="en-GB" sz="1400" dirty="0"/>
          </a:p>
        </p:txBody>
      </p:sp>
      <p:sp>
        <p:nvSpPr>
          <p:cNvPr id="12" name="Freeform 313"/>
          <p:cNvSpPr>
            <a:spLocks/>
          </p:cNvSpPr>
          <p:nvPr/>
        </p:nvSpPr>
        <p:spPr bwMode="auto">
          <a:xfrm>
            <a:off x="2742421" y="1036217"/>
            <a:ext cx="247873" cy="687878"/>
          </a:xfrm>
          <a:custGeom>
            <a:avLst/>
            <a:gdLst>
              <a:gd name="T0" fmla="*/ 13344091 w 6132"/>
              <a:gd name="T1" fmla="*/ 10441401 h 16980"/>
              <a:gd name="T2" fmla="*/ 14439013 w 6132"/>
              <a:gd name="T3" fmla="*/ 10808942 h 16980"/>
              <a:gd name="T4" fmla="*/ 15478309 w 6132"/>
              <a:gd name="T5" fmla="*/ 11467619 h 16980"/>
              <a:gd name="T6" fmla="*/ 16450295 w 6132"/>
              <a:gd name="T7" fmla="*/ 12408541 h 16980"/>
              <a:gd name="T8" fmla="*/ 17214401 w 6132"/>
              <a:gd name="T9" fmla="*/ 13481773 h 16980"/>
              <a:gd name="T10" fmla="*/ 17709159 w 6132"/>
              <a:gd name="T11" fmla="*/ 14605004 h 16980"/>
              <a:gd name="T12" fmla="*/ 17937493 w 6132"/>
              <a:gd name="T13" fmla="*/ 15789994 h 16980"/>
              <a:gd name="T14" fmla="*/ 17922884 w 6132"/>
              <a:gd name="T15" fmla="*/ 28795453 h 16980"/>
              <a:gd name="T16" fmla="*/ 17720901 w 6132"/>
              <a:gd name="T17" fmla="*/ 29724608 h 16980"/>
              <a:gd name="T18" fmla="*/ 17322724 w 6132"/>
              <a:gd name="T19" fmla="*/ 30571448 h 16980"/>
              <a:gd name="T20" fmla="*/ 16731329 w 6132"/>
              <a:gd name="T21" fmla="*/ 31344758 h 16980"/>
              <a:gd name="T22" fmla="*/ 15970146 w 6132"/>
              <a:gd name="T23" fmla="*/ 32000508 h 16980"/>
              <a:gd name="T24" fmla="*/ 15062602 w 6132"/>
              <a:gd name="T25" fmla="*/ 32509198 h 16980"/>
              <a:gd name="T26" fmla="*/ 14014483 w 6132"/>
              <a:gd name="T27" fmla="*/ 32867899 h 16980"/>
              <a:gd name="T28" fmla="*/ 4168927 w 6132"/>
              <a:gd name="T29" fmla="*/ 32935519 h 16980"/>
              <a:gd name="T30" fmla="*/ 3003722 w 6132"/>
              <a:gd name="T31" fmla="*/ 32515054 h 16980"/>
              <a:gd name="T32" fmla="*/ 2104943 w 6132"/>
              <a:gd name="T33" fmla="*/ 32053432 h 16980"/>
              <a:gd name="T34" fmla="*/ 1334994 w 6132"/>
              <a:gd name="T35" fmla="*/ 31503585 h 16980"/>
              <a:gd name="T36" fmla="*/ 723146 w 6132"/>
              <a:gd name="T37" fmla="*/ 30883136 h 16980"/>
              <a:gd name="T38" fmla="*/ 295697 w 6132"/>
              <a:gd name="T39" fmla="*/ 30230369 h 16980"/>
              <a:gd name="T40" fmla="*/ 55622 w 6132"/>
              <a:gd name="T41" fmla="*/ 29542302 h 16980"/>
              <a:gd name="T42" fmla="*/ 2922 w 6132"/>
              <a:gd name="T43" fmla="*/ 16034064 h 16980"/>
              <a:gd name="T44" fmla="*/ 166867 w 6132"/>
              <a:gd name="T45" fmla="*/ 14637376 h 16980"/>
              <a:gd name="T46" fmla="*/ 608925 w 6132"/>
              <a:gd name="T47" fmla="*/ 13408297 h 16980"/>
              <a:gd name="T48" fmla="*/ 1326228 w 6132"/>
              <a:gd name="T49" fmla="*/ 12352689 h 16980"/>
              <a:gd name="T50" fmla="*/ 2309902 w 6132"/>
              <a:gd name="T51" fmla="*/ 11479386 h 16980"/>
              <a:gd name="T52" fmla="*/ 3495559 w 6132"/>
              <a:gd name="T53" fmla="*/ 10853081 h 16980"/>
              <a:gd name="T54" fmla="*/ 4889097 w 6132"/>
              <a:gd name="T55" fmla="*/ 10479630 h 16980"/>
              <a:gd name="T56" fmla="*/ 6475906 w 6132"/>
              <a:gd name="T57" fmla="*/ 10356104 h 16980"/>
              <a:gd name="T58" fmla="*/ 6768627 w 6132"/>
              <a:gd name="T59" fmla="*/ 10332625 h 16980"/>
              <a:gd name="T60" fmla="*/ 7661564 w 6132"/>
              <a:gd name="T61" fmla="*/ 10323786 h 16980"/>
              <a:gd name="T62" fmla="*/ 7863602 w 6132"/>
              <a:gd name="T63" fmla="*/ 10085627 h 16980"/>
              <a:gd name="T64" fmla="*/ 7032131 w 6132"/>
              <a:gd name="T65" fmla="*/ 9768029 h 16980"/>
              <a:gd name="T66" fmla="*/ 6197794 w 6132"/>
              <a:gd name="T67" fmla="*/ 9285801 h 16980"/>
              <a:gd name="T68" fmla="*/ 5471726 w 6132"/>
              <a:gd name="T69" fmla="*/ 8674191 h 16980"/>
              <a:gd name="T70" fmla="*/ 4859825 w 6132"/>
              <a:gd name="T71" fmla="*/ 7936181 h 16980"/>
              <a:gd name="T72" fmla="*/ 4409002 w 6132"/>
              <a:gd name="T73" fmla="*/ 7115803 h 16980"/>
              <a:gd name="T74" fmla="*/ 4122070 w 6132"/>
              <a:gd name="T75" fmla="*/ 6242499 h 16980"/>
              <a:gd name="T76" fmla="*/ 4002059 w 6132"/>
              <a:gd name="T77" fmla="*/ 5304506 h 16980"/>
              <a:gd name="T78" fmla="*/ 4069369 w 6132"/>
              <a:gd name="T79" fmla="*/ 4195974 h 16980"/>
              <a:gd name="T80" fmla="*/ 4370910 w 6132"/>
              <a:gd name="T81" fmla="*/ 3140364 h 16980"/>
              <a:gd name="T82" fmla="*/ 4906682 w 6132"/>
              <a:gd name="T83" fmla="*/ 2181765 h 16980"/>
              <a:gd name="T84" fmla="*/ 5679553 w 6132"/>
              <a:gd name="T85" fmla="*/ 1317301 h 16980"/>
              <a:gd name="T86" fmla="*/ 6578332 w 6132"/>
              <a:gd name="T87" fmla="*/ 643928 h 16980"/>
              <a:gd name="T88" fmla="*/ 7576670 w 6132"/>
              <a:gd name="T89" fmla="*/ 208768 h 16980"/>
              <a:gd name="T90" fmla="*/ 8671588 w 6132"/>
              <a:gd name="T91" fmla="*/ 11767 h 16980"/>
              <a:gd name="T92" fmla="*/ 9825105 w 6132"/>
              <a:gd name="T93" fmla="*/ 52924 h 16980"/>
              <a:gd name="T94" fmla="*/ 10893673 w 6132"/>
              <a:gd name="T95" fmla="*/ 326384 h 16980"/>
              <a:gd name="T96" fmla="*/ 11865659 w 6132"/>
              <a:gd name="T97" fmla="*/ 843912 h 16980"/>
              <a:gd name="T98" fmla="*/ 12743931 w 6132"/>
              <a:gd name="T99" fmla="*/ 1593689 h 16980"/>
              <a:gd name="T100" fmla="*/ 13431908 w 6132"/>
              <a:gd name="T101" fmla="*/ 2490525 h 16980"/>
              <a:gd name="T102" fmla="*/ 13891551 w 6132"/>
              <a:gd name="T103" fmla="*/ 3481443 h 16980"/>
              <a:gd name="T104" fmla="*/ 14111119 w 6132"/>
              <a:gd name="T105" fmla="*/ 4572353 h 16980"/>
              <a:gd name="T106" fmla="*/ 14105275 w 6132"/>
              <a:gd name="T107" fmla="*/ 5636746 h 16980"/>
              <a:gd name="T108" fmla="*/ 13912057 w 6132"/>
              <a:gd name="T109" fmla="*/ 6586506 h 16980"/>
              <a:gd name="T110" fmla="*/ 13537309 w 6132"/>
              <a:gd name="T111" fmla="*/ 7471577 h 16980"/>
              <a:gd name="T112" fmla="*/ 12972265 w 6132"/>
              <a:gd name="T113" fmla="*/ 8303722 h 16980"/>
              <a:gd name="T114" fmla="*/ 12272601 w 6132"/>
              <a:gd name="T115" fmla="*/ 9015324 h 16980"/>
              <a:gd name="T116" fmla="*/ 11473326 w 6132"/>
              <a:gd name="T117" fmla="*/ 9562188 h 16980"/>
              <a:gd name="T118" fmla="*/ 10571626 w 6132"/>
              <a:gd name="T119" fmla="*/ 9941550 h 16980"/>
              <a:gd name="T120" fmla="*/ 10147098 w 6132"/>
              <a:gd name="T121" fmla="*/ 10232633 h 16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32"/>
              <a:gd name="T184" fmla="*/ 0 h 16980"/>
              <a:gd name="T185" fmla="*/ 6132 w 6132"/>
              <a:gd name="T186" fmla="*/ 16980 h 16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round/>
            <a:headEnd/>
            <a:tailEnd/>
          </a:ln>
        </p:spPr>
        <p:txBody>
          <a:bodyPr tIns="0" bIns="0" anchor="ctr" anchorCtr="0"/>
          <a:lstStyle/>
          <a:p>
            <a:pPr algn="ctr"/>
            <a:endParaRPr lang="en-GB" sz="1400" dirty="0"/>
          </a:p>
        </p:txBody>
      </p:sp>
      <p:sp>
        <p:nvSpPr>
          <p:cNvPr id="13" name="Freeform 313"/>
          <p:cNvSpPr>
            <a:spLocks/>
          </p:cNvSpPr>
          <p:nvPr/>
        </p:nvSpPr>
        <p:spPr bwMode="auto">
          <a:xfrm>
            <a:off x="3092925" y="1035318"/>
            <a:ext cx="247873" cy="687878"/>
          </a:xfrm>
          <a:custGeom>
            <a:avLst/>
            <a:gdLst>
              <a:gd name="T0" fmla="*/ 13344091 w 6132"/>
              <a:gd name="T1" fmla="*/ 10441401 h 16980"/>
              <a:gd name="T2" fmla="*/ 14439013 w 6132"/>
              <a:gd name="T3" fmla="*/ 10808942 h 16980"/>
              <a:gd name="T4" fmla="*/ 15478309 w 6132"/>
              <a:gd name="T5" fmla="*/ 11467619 h 16980"/>
              <a:gd name="T6" fmla="*/ 16450295 w 6132"/>
              <a:gd name="T7" fmla="*/ 12408541 h 16980"/>
              <a:gd name="T8" fmla="*/ 17214401 w 6132"/>
              <a:gd name="T9" fmla="*/ 13481773 h 16980"/>
              <a:gd name="T10" fmla="*/ 17709159 w 6132"/>
              <a:gd name="T11" fmla="*/ 14605004 h 16980"/>
              <a:gd name="T12" fmla="*/ 17937493 w 6132"/>
              <a:gd name="T13" fmla="*/ 15789994 h 16980"/>
              <a:gd name="T14" fmla="*/ 17922884 w 6132"/>
              <a:gd name="T15" fmla="*/ 28795453 h 16980"/>
              <a:gd name="T16" fmla="*/ 17720901 w 6132"/>
              <a:gd name="T17" fmla="*/ 29724608 h 16980"/>
              <a:gd name="T18" fmla="*/ 17322724 w 6132"/>
              <a:gd name="T19" fmla="*/ 30571448 h 16980"/>
              <a:gd name="T20" fmla="*/ 16731329 w 6132"/>
              <a:gd name="T21" fmla="*/ 31344758 h 16980"/>
              <a:gd name="T22" fmla="*/ 15970146 w 6132"/>
              <a:gd name="T23" fmla="*/ 32000508 h 16980"/>
              <a:gd name="T24" fmla="*/ 15062602 w 6132"/>
              <a:gd name="T25" fmla="*/ 32509198 h 16980"/>
              <a:gd name="T26" fmla="*/ 14014483 w 6132"/>
              <a:gd name="T27" fmla="*/ 32867899 h 16980"/>
              <a:gd name="T28" fmla="*/ 4168927 w 6132"/>
              <a:gd name="T29" fmla="*/ 32935519 h 16980"/>
              <a:gd name="T30" fmla="*/ 3003722 w 6132"/>
              <a:gd name="T31" fmla="*/ 32515054 h 16980"/>
              <a:gd name="T32" fmla="*/ 2104943 w 6132"/>
              <a:gd name="T33" fmla="*/ 32053432 h 16980"/>
              <a:gd name="T34" fmla="*/ 1334994 w 6132"/>
              <a:gd name="T35" fmla="*/ 31503585 h 16980"/>
              <a:gd name="T36" fmla="*/ 723146 w 6132"/>
              <a:gd name="T37" fmla="*/ 30883136 h 16980"/>
              <a:gd name="T38" fmla="*/ 295697 w 6132"/>
              <a:gd name="T39" fmla="*/ 30230369 h 16980"/>
              <a:gd name="T40" fmla="*/ 55622 w 6132"/>
              <a:gd name="T41" fmla="*/ 29542302 h 16980"/>
              <a:gd name="T42" fmla="*/ 2922 w 6132"/>
              <a:gd name="T43" fmla="*/ 16034064 h 16980"/>
              <a:gd name="T44" fmla="*/ 166867 w 6132"/>
              <a:gd name="T45" fmla="*/ 14637376 h 16980"/>
              <a:gd name="T46" fmla="*/ 608925 w 6132"/>
              <a:gd name="T47" fmla="*/ 13408297 h 16980"/>
              <a:gd name="T48" fmla="*/ 1326228 w 6132"/>
              <a:gd name="T49" fmla="*/ 12352689 h 16980"/>
              <a:gd name="T50" fmla="*/ 2309902 w 6132"/>
              <a:gd name="T51" fmla="*/ 11479386 h 16980"/>
              <a:gd name="T52" fmla="*/ 3495559 w 6132"/>
              <a:gd name="T53" fmla="*/ 10853081 h 16980"/>
              <a:gd name="T54" fmla="*/ 4889097 w 6132"/>
              <a:gd name="T55" fmla="*/ 10479630 h 16980"/>
              <a:gd name="T56" fmla="*/ 6475906 w 6132"/>
              <a:gd name="T57" fmla="*/ 10356104 h 16980"/>
              <a:gd name="T58" fmla="*/ 6768627 w 6132"/>
              <a:gd name="T59" fmla="*/ 10332625 h 16980"/>
              <a:gd name="T60" fmla="*/ 7661564 w 6132"/>
              <a:gd name="T61" fmla="*/ 10323786 h 16980"/>
              <a:gd name="T62" fmla="*/ 7863602 w 6132"/>
              <a:gd name="T63" fmla="*/ 10085627 h 16980"/>
              <a:gd name="T64" fmla="*/ 7032131 w 6132"/>
              <a:gd name="T65" fmla="*/ 9768029 h 16980"/>
              <a:gd name="T66" fmla="*/ 6197794 w 6132"/>
              <a:gd name="T67" fmla="*/ 9285801 h 16980"/>
              <a:gd name="T68" fmla="*/ 5471726 w 6132"/>
              <a:gd name="T69" fmla="*/ 8674191 h 16980"/>
              <a:gd name="T70" fmla="*/ 4859825 w 6132"/>
              <a:gd name="T71" fmla="*/ 7936181 h 16980"/>
              <a:gd name="T72" fmla="*/ 4409002 w 6132"/>
              <a:gd name="T73" fmla="*/ 7115803 h 16980"/>
              <a:gd name="T74" fmla="*/ 4122070 w 6132"/>
              <a:gd name="T75" fmla="*/ 6242499 h 16980"/>
              <a:gd name="T76" fmla="*/ 4002059 w 6132"/>
              <a:gd name="T77" fmla="*/ 5304506 h 16980"/>
              <a:gd name="T78" fmla="*/ 4069369 w 6132"/>
              <a:gd name="T79" fmla="*/ 4195974 h 16980"/>
              <a:gd name="T80" fmla="*/ 4370910 w 6132"/>
              <a:gd name="T81" fmla="*/ 3140364 h 16980"/>
              <a:gd name="T82" fmla="*/ 4906682 w 6132"/>
              <a:gd name="T83" fmla="*/ 2181765 h 16980"/>
              <a:gd name="T84" fmla="*/ 5679553 w 6132"/>
              <a:gd name="T85" fmla="*/ 1317301 h 16980"/>
              <a:gd name="T86" fmla="*/ 6578332 w 6132"/>
              <a:gd name="T87" fmla="*/ 643928 h 16980"/>
              <a:gd name="T88" fmla="*/ 7576670 w 6132"/>
              <a:gd name="T89" fmla="*/ 208768 h 16980"/>
              <a:gd name="T90" fmla="*/ 8671588 w 6132"/>
              <a:gd name="T91" fmla="*/ 11767 h 16980"/>
              <a:gd name="T92" fmla="*/ 9825105 w 6132"/>
              <a:gd name="T93" fmla="*/ 52924 h 16980"/>
              <a:gd name="T94" fmla="*/ 10893673 w 6132"/>
              <a:gd name="T95" fmla="*/ 326384 h 16980"/>
              <a:gd name="T96" fmla="*/ 11865659 w 6132"/>
              <a:gd name="T97" fmla="*/ 843912 h 16980"/>
              <a:gd name="T98" fmla="*/ 12743931 w 6132"/>
              <a:gd name="T99" fmla="*/ 1593689 h 16980"/>
              <a:gd name="T100" fmla="*/ 13431908 w 6132"/>
              <a:gd name="T101" fmla="*/ 2490525 h 16980"/>
              <a:gd name="T102" fmla="*/ 13891551 w 6132"/>
              <a:gd name="T103" fmla="*/ 3481443 h 16980"/>
              <a:gd name="T104" fmla="*/ 14111119 w 6132"/>
              <a:gd name="T105" fmla="*/ 4572353 h 16980"/>
              <a:gd name="T106" fmla="*/ 14105275 w 6132"/>
              <a:gd name="T107" fmla="*/ 5636746 h 16980"/>
              <a:gd name="T108" fmla="*/ 13912057 w 6132"/>
              <a:gd name="T109" fmla="*/ 6586506 h 16980"/>
              <a:gd name="T110" fmla="*/ 13537309 w 6132"/>
              <a:gd name="T111" fmla="*/ 7471577 h 16980"/>
              <a:gd name="T112" fmla="*/ 12972265 w 6132"/>
              <a:gd name="T113" fmla="*/ 8303722 h 16980"/>
              <a:gd name="T114" fmla="*/ 12272601 w 6132"/>
              <a:gd name="T115" fmla="*/ 9015324 h 16980"/>
              <a:gd name="T116" fmla="*/ 11473326 w 6132"/>
              <a:gd name="T117" fmla="*/ 9562188 h 16980"/>
              <a:gd name="T118" fmla="*/ 10571626 w 6132"/>
              <a:gd name="T119" fmla="*/ 9941550 h 16980"/>
              <a:gd name="T120" fmla="*/ 10147098 w 6132"/>
              <a:gd name="T121" fmla="*/ 10232633 h 16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32"/>
              <a:gd name="T184" fmla="*/ 0 h 16980"/>
              <a:gd name="T185" fmla="*/ 6132 w 6132"/>
              <a:gd name="T186" fmla="*/ 16980 h 16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round/>
            <a:headEnd/>
            <a:tailEnd/>
          </a:ln>
        </p:spPr>
        <p:txBody>
          <a:bodyPr tIns="0" bIns="0" anchor="ctr" anchorCtr="0"/>
          <a:lstStyle/>
          <a:p>
            <a:pPr algn="ctr"/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22964" y="1096420"/>
            <a:ext cx="553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5,132 completing PLC in 2017 moved immediately into HE in 2017/18 plus 272 from other FET courses</a:t>
            </a:r>
            <a:endParaRPr lang="en-IE" dirty="0"/>
          </a:p>
        </p:txBody>
      </p:sp>
      <p:sp>
        <p:nvSpPr>
          <p:cNvPr id="19" name="Teardrop 18"/>
          <p:cNvSpPr/>
          <p:nvPr/>
        </p:nvSpPr>
        <p:spPr bwMode="ltGray">
          <a:xfrm rot="5400000">
            <a:off x="954557" y="1988751"/>
            <a:ext cx="2149475" cy="2149475"/>
          </a:xfrm>
          <a:prstGeom prst="teardrop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7273" y="3849855"/>
            <a:ext cx="1439211" cy="2883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r>
              <a:rPr lang="en-GB" sz="1600" dirty="0" smtClean="0">
                <a:solidFill>
                  <a:schemeClr val="bg2"/>
                </a:solidFill>
              </a:rPr>
              <a:t>of PLC completers</a:t>
            </a:r>
            <a:endParaRPr lang="en-GB" sz="1600" dirty="0">
              <a:solidFill>
                <a:schemeClr val="bg2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081519187"/>
              </p:ext>
            </p:extLst>
          </p:nvPr>
        </p:nvGraphicFramePr>
        <p:xfrm>
          <a:off x="1280514" y="2305714"/>
          <a:ext cx="1463477" cy="145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013252" y="2223921"/>
            <a:ext cx="0" cy="71345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77983" y="2020743"/>
            <a:ext cx="2149475" cy="2149475"/>
            <a:chOff x="1094376" y="2748887"/>
            <a:chExt cx="2149475" cy="2149475"/>
          </a:xfrm>
        </p:grpSpPr>
        <p:sp>
          <p:nvSpPr>
            <p:cNvPr id="24" name="Teardrop 23"/>
            <p:cNvSpPr/>
            <p:nvPr/>
          </p:nvSpPr>
          <p:spPr bwMode="ltGray">
            <a:xfrm rot="5400000">
              <a:off x="1094376" y="2748887"/>
              <a:ext cx="2149475" cy="2149475"/>
            </a:xfrm>
            <a:prstGeom prst="teardrop">
              <a:avLst/>
            </a:prstGeom>
            <a:solidFill>
              <a:srgbClr val="0020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470" y="4577999"/>
              <a:ext cx="1439211" cy="28837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of PLC completers leaving FET</a:t>
              </a:r>
              <a:endParaRPr lang="en-GB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3314395439"/>
                </p:ext>
              </p:extLst>
            </p:nvPr>
          </p:nvGraphicFramePr>
          <p:xfrm>
            <a:off x="1420333" y="3065850"/>
            <a:ext cx="1463477" cy="145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>
              <a:off x="2153071" y="2984057"/>
              <a:ext cx="0" cy="71345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298170" y="2017665"/>
            <a:ext cx="2149475" cy="2149475"/>
            <a:chOff x="1094376" y="2748887"/>
            <a:chExt cx="2149475" cy="2149475"/>
          </a:xfrm>
        </p:grpSpPr>
        <p:sp>
          <p:nvSpPr>
            <p:cNvPr id="30" name="Teardrop 29"/>
            <p:cNvSpPr/>
            <p:nvPr/>
          </p:nvSpPr>
          <p:spPr bwMode="ltGray">
            <a:xfrm rot="5400000">
              <a:off x="1094376" y="2748887"/>
              <a:ext cx="2149475" cy="2149475"/>
            </a:xfrm>
            <a:prstGeom prst="teardrop">
              <a:avLst/>
            </a:prstGeom>
            <a:solidFill>
              <a:srgbClr val="0020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7470" y="4577999"/>
              <a:ext cx="1439211" cy="28837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of HE </a:t>
              </a:r>
            </a:p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1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st</a:t>
              </a:r>
              <a:r>
                <a:rPr lang="en-GB" sz="1600" dirty="0" smtClean="0">
                  <a:solidFill>
                    <a:schemeClr val="bg2"/>
                  </a:solidFill>
                </a:rPr>
                <a:t> Year Entry</a:t>
              </a:r>
              <a:endParaRPr lang="en-GB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684896013"/>
                </p:ext>
              </p:extLst>
            </p:nvPr>
          </p:nvGraphicFramePr>
          <p:xfrm>
            <a:off x="1420333" y="3065850"/>
            <a:ext cx="1463477" cy="145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34" name="Straight Connector 33"/>
            <p:cNvCxnSpPr/>
            <p:nvPr/>
          </p:nvCxnSpPr>
          <p:spPr>
            <a:xfrm>
              <a:off x="2153071" y="2984057"/>
              <a:ext cx="0" cy="71345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941264" y="2580646"/>
            <a:ext cx="570712" cy="3253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00"/>
              </a:lnSpc>
            </a:pPr>
            <a:r>
              <a:rPr lang="en-GB" sz="1600" b="1" dirty="0" smtClean="0"/>
              <a:t>12.1%</a:t>
            </a:r>
            <a:endParaRPr lang="en-GB" sz="16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993193" y="4287548"/>
            <a:ext cx="2149475" cy="2149475"/>
            <a:chOff x="1094376" y="2748887"/>
            <a:chExt cx="2149475" cy="2149475"/>
          </a:xfrm>
        </p:grpSpPr>
        <p:sp>
          <p:nvSpPr>
            <p:cNvPr id="37" name="Teardrop 36"/>
            <p:cNvSpPr/>
            <p:nvPr/>
          </p:nvSpPr>
          <p:spPr bwMode="ltGray">
            <a:xfrm rot="5400000">
              <a:off x="1094376" y="2748887"/>
              <a:ext cx="2149475" cy="2149475"/>
            </a:xfrm>
            <a:prstGeom prst="teardrop">
              <a:avLst/>
            </a:prstGeom>
            <a:solidFill>
              <a:srgbClr val="0020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37470" y="4577999"/>
              <a:ext cx="1439211" cy="28837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of </a:t>
              </a:r>
              <a:r>
                <a:rPr lang="en-GB" sz="1600" dirty="0" err="1" smtClean="0">
                  <a:solidFill>
                    <a:schemeClr val="bg2"/>
                  </a:solidFill>
                </a:rPr>
                <a:t>IoT</a:t>
              </a:r>
              <a:r>
                <a:rPr lang="en-GB" sz="1600" dirty="0" smtClean="0">
                  <a:solidFill>
                    <a:schemeClr val="bg2"/>
                  </a:solidFill>
                </a:rPr>
                <a:t>/TU </a:t>
              </a:r>
            </a:p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1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st</a:t>
              </a:r>
              <a:r>
                <a:rPr lang="en-GB" sz="1600" dirty="0" smtClean="0">
                  <a:solidFill>
                    <a:schemeClr val="bg2"/>
                  </a:solidFill>
                </a:rPr>
                <a:t> Year Entry</a:t>
              </a:r>
              <a:endParaRPr lang="en-GB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39" name="Chart 38"/>
            <p:cNvGraphicFramePr/>
            <p:nvPr>
              <p:extLst>
                <p:ext uri="{D42A27DB-BD31-4B8C-83A1-F6EECF244321}">
                  <p14:modId xmlns:p14="http://schemas.microsoft.com/office/powerpoint/2010/main" val="1171163353"/>
                </p:ext>
              </p:extLst>
            </p:nvPr>
          </p:nvGraphicFramePr>
          <p:xfrm>
            <a:off x="1420333" y="3065850"/>
            <a:ext cx="1463477" cy="145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>
              <a:off x="2153071" y="2984057"/>
              <a:ext cx="0" cy="71345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29489" y="4926800"/>
            <a:ext cx="570712" cy="3253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00"/>
              </a:lnSpc>
            </a:pPr>
            <a:r>
              <a:rPr lang="en-GB" sz="1600" b="1" dirty="0" smtClean="0"/>
              <a:t>20.1%</a:t>
            </a:r>
            <a:endParaRPr lang="en-GB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14082" y="2580646"/>
            <a:ext cx="570712" cy="3253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00"/>
              </a:lnSpc>
            </a:pPr>
            <a:r>
              <a:rPr lang="en-GB" sz="1600" b="1" dirty="0" smtClean="0"/>
              <a:t>18.3%</a:t>
            </a:r>
            <a:endParaRPr lang="en-GB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221077" y="2580645"/>
            <a:ext cx="570712" cy="3253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00"/>
              </a:lnSpc>
            </a:pPr>
            <a:r>
              <a:rPr lang="en-GB" sz="1600" b="1" dirty="0" smtClean="0"/>
              <a:t>27.8%</a:t>
            </a:r>
            <a:endParaRPr lang="en-GB" sz="16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3597897" y="4329827"/>
            <a:ext cx="2149475" cy="2149475"/>
            <a:chOff x="1094376" y="2748887"/>
            <a:chExt cx="2149475" cy="2149475"/>
          </a:xfrm>
        </p:grpSpPr>
        <p:sp>
          <p:nvSpPr>
            <p:cNvPr id="60" name="Teardrop 59"/>
            <p:cNvSpPr/>
            <p:nvPr/>
          </p:nvSpPr>
          <p:spPr bwMode="ltGray">
            <a:xfrm rot="5400000">
              <a:off x="1094376" y="2748887"/>
              <a:ext cx="2149475" cy="2149475"/>
            </a:xfrm>
            <a:prstGeom prst="teardrop">
              <a:avLst/>
            </a:prstGeom>
            <a:solidFill>
              <a:srgbClr val="0020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37470" y="4418391"/>
              <a:ext cx="1439211" cy="44798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of PLC </a:t>
              </a:r>
            </a:p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advanced             entry to HE </a:t>
              </a:r>
            </a:p>
          </p:txBody>
        </p:sp>
        <p:graphicFrame>
          <p:nvGraphicFramePr>
            <p:cNvPr id="62" name="Chart 61"/>
            <p:cNvGraphicFramePr/>
            <p:nvPr>
              <p:extLst>
                <p:ext uri="{D42A27DB-BD31-4B8C-83A1-F6EECF244321}">
                  <p14:modId xmlns:p14="http://schemas.microsoft.com/office/powerpoint/2010/main" val="2497834216"/>
                </p:ext>
              </p:extLst>
            </p:nvPr>
          </p:nvGraphicFramePr>
          <p:xfrm>
            <a:off x="1420333" y="3065850"/>
            <a:ext cx="1463477" cy="145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3" name="Straight Connector 62"/>
            <p:cNvCxnSpPr/>
            <p:nvPr/>
          </p:nvCxnSpPr>
          <p:spPr>
            <a:xfrm>
              <a:off x="2153071" y="2984057"/>
              <a:ext cx="0" cy="71345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4351322" y="4953083"/>
            <a:ext cx="570712" cy="3253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600"/>
              </a:lnSpc>
            </a:pPr>
            <a:r>
              <a:rPr lang="en-GB" sz="1600" b="1" dirty="0" smtClean="0"/>
              <a:t>483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980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67543" y="116632"/>
            <a:ext cx="853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680000"/>
                </a:solidFill>
              </a:rPr>
              <a:t>Some other key characteristics emerging from analysis and discussion of FET-HE transitions include…</a:t>
            </a:r>
            <a:endParaRPr lang="en-IE" sz="1600" i="1" dirty="0">
              <a:solidFill>
                <a:srgbClr val="68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50707"/>
            <a:ext cx="792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Just under 10% of PLC enrolled learners have some HE experience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Indications (but further validation needed) that HE retention rates of those with previous FET experience better than those from low LC points bands entering HE directly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FET-HE transitions are typically in cognate disciplines (63% plus)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90 referenced pathways from FET to UK HE programmes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Inconsistency in FET-HE transition levels by ETB and HEI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Excellent individual relationships in place with clear learning pathways and even co-located HE programmes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Still sense of FET v HE competition and overlap at Level 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680000"/>
                </a:solidFill>
              </a:rPr>
              <a:t>Points based system for technological sector welcome but needs further development</a:t>
            </a:r>
            <a:endParaRPr lang="en-IE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e9cc9f2-a30b-4d92-8925-0dbca111fbf1">XNC4Y2F2ZS3X-150-20</_dlc_DocId>
    <_dlc_DocIdUrl xmlns="1e9cc9f2-a30b-4d92-8925-0dbca111fbf1">
      <Url>http://intranet.fasoffice.com/Communications/_layouts/15/DocIdRedir.aspx?ID=XNC4Y2F2ZS3X-150-20</Url>
      <Description>XNC4Y2F2ZS3X-150-20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14024AF70A340B8345E48C14B5386" ma:contentTypeVersion="2" ma:contentTypeDescription="Create a new document." ma:contentTypeScope="" ma:versionID="ba487297857435ffa9f9e6b4098b2247">
  <xsd:schema xmlns:xsd="http://www.w3.org/2001/XMLSchema" xmlns:xs="http://www.w3.org/2001/XMLSchema" xmlns:p="http://schemas.microsoft.com/office/2006/metadata/properties" xmlns:ns1="http://schemas.microsoft.com/sharepoint/v3" xmlns:ns2="1e9cc9f2-a30b-4d92-8925-0dbca111fbf1" targetNamespace="http://schemas.microsoft.com/office/2006/metadata/properties" ma:root="true" ma:fieldsID="361443ab9dddabfe95cf27ee0b6af3e6" ns1:_="" ns2:_="">
    <xsd:import namespace="http://schemas.microsoft.com/sharepoint/v3"/>
    <xsd:import namespace="1e9cc9f2-a30b-4d92-8925-0dbca111fb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cc9f2-a30b-4d92-8925-0dbca111fbf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A1CE0-5998-4944-BC74-6E10E4F525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429857-15AA-4B40-8BE0-6C4117499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2084C-249E-49FB-AD83-304DE20D478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e9cc9f2-a30b-4d92-8925-0dbca111fbf1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006666C-BDE4-436D-B6DC-7316D44F9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9cc9f2-a30b-4d92-8925-0dbca111f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142603</TotalTime>
  <Words>1455</Words>
  <Application>Microsoft Office PowerPoint</Application>
  <PresentationFormat>On-screen Show (4:3)</PresentationFormat>
  <Paragraphs>197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Language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</dc:creator>
  <cp:lastModifiedBy>Roisin O'Connell</cp:lastModifiedBy>
  <cp:revision>104</cp:revision>
  <cp:lastPrinted>2019-01-21T17:26:32Z</cp:lastPrinted>
  <dcterms:created xsi:type="dcterms:W3CDTF">2017-09-11T09:01:28Z</dcterms:created>
  <dcterms:modified xsi:type="dcterms:W3CDTF">2019-05-09T09:08:36Z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0x010100F0514024AF70A340B8345E48C14B5386</vt:lpwstr>
  </property>
  <property fmtid="{D5CDD505-2E9C-101B-9397-08002B2CF9AE}" pid="3" name="_dlc_DocIdItemGuid">
    <vt:lpwstr>c95aaf8c-c96d-4fc7-a75f-34a00a9e68c2</vt:lpwstr>
  </property>
</Properties>
</file>