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0" r:id="rId4"/>
    <p:sldId id="263" r:id="rId5"/>
    <p:sldId id="266" r:id="rId6"/>
    <p:sldId id="264" r:id="rId7"/>
    <p:sldId id="280" r:id="rId8"/>
    <p:sldId id="281" r:id="rId9"/>
    <p:sldId id="283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86" r:id="rId19"/>
    <p:sldId id="287" r:id="rId20"/>
    <p:sldId id="288" r:id="rId21"/>
    <p:sldId id="298" r:id="rId22"/>
    <p:sldId id="299" r:id="rId23"/>
    <p:sldId id="300" r:id="rId24"/>
  </p:sldIdLst>
  <p:sldSz cx="10693400" cy="7562850"/>
  <p:notesSz cx="10693400" cy="7562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86449"/>
  </p:normalViewPr>
  <p:slideViewPr>
    <p:cSldViewPr>
      <p:cViewPr varScale="1">
        <p:scale>
          <a:sx n="64" d="100"/>
          <a:sy n="64" d="100"/>
        </p:scale>
        <p:origin x="1028" y="3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37" d="100"/>
          <a:sy n="137" d="100"/>
        </p:scale>
        <p:origin x="220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7EB0A-239A-9240-9DBC-02E82523B73B}" type="datetimeFigureOut">
              <a:rPr lang="en-IE" smtClean="0"/>
              <a:t>10/01/2019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DBA6B-7783-0740-B92E-C6C8E64078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39809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BA6B-7783-0740-B92E-C6C8E64078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96242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BA6B-7783-0740-B92E-C6C8E64078E2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53551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BA6B-7783-0740-B92E-C6C8E64078E2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29456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BA6B-7783-0740-B92E-C6C8E64078E2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29012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BA6B-7783-0740-B92E-C6C8E64078E2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05990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BA6B-7783-0740-B92E-C6C8E64078E2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69287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BA6B-7783-0740-B92E-C6C8E64078E2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16396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BA6B-7783-0740-B92E-C6C8E64078E2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09176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BA6B-7783-0740-B92E-C6C8E64078E2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238652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BA6B-7783-0740-B92E-C6C8E64078E2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03132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BA6B-7783-0740-B92E-C6C8E64078E2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4919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BA6B-7783-0740-B92E-C6C8E64078E2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822841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BA6B-7783-0740-B92E-C6C8E64078E2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279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BA6B-7783-0740-B92E-C6C8E64078E2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872879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BA6B-7783-0740-B92E-C6C8E64078E2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44025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BA6B-7783-0740-B92E-C6C8E64078E2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18021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DBA6B-7783-0740-B92E-C6C8E64078E2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1476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BA6B-7783-0740-B92E-C6C8E64078E2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3924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BA6B-7783-0740-B92E-C6C8E64078E2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7200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69975" y="3640138"/>
            <a:ext cx="4987925" cy="2978150"/>
          </a:xfrm>
        </p:spPr>
        <p:txBody>
          <a:bodyPr/>
          <a:lstStyle/>
          <a:p>
            <a:pPr marL="171450" indent="-171450">
              <a:buFontTx/>
              <a:buChar char="-"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BA6B-7783-0740-B92E-C6C8E64078E2}" type="slidenum">
              <a:rPr lang="en-IE" smtClean="0"/>
              <a:t>6</a:t>
            </a:fld>
            <a:endParaRPr lang="en-IE"/>
          </a:p>
        </p:txBody>
      </p:sp>
      <p:sp>
        <p:nvSpPr>
          <p:cNvPr id="5" name="Notes Placeholder 2"/>
          <p:cNvSpPr txBox="1">
            <a:spLocks/>
          </p:cNvSpPr>
          <p:nvPr/>
        </p:nvSpPr>
        <p:spPr>
          <a:xfrm>
            <a:off x="5701748" y="3783013"/>
            <a:ext cx="4987925" cy="2978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/>
              <a:t>Organisations consulted:</a:t>
            </a:r>
          </a:p>
          <a:p>
            <a:pPr marL="171450" indent="-171450">
              <a:buFontTx/>
              <a:buChar char="-"/>
            </a:pPr>
            <a:r>
              <a:rPr lang="en-IE"/>
              <a:t>Ibec</a:t>
            </a:r>
          </a:p>
          <a:p>
            <a:pPr marL="171450" indent="-171450">
              <a:buFontTx/>
              <a:buChar char="-"/>
            </a:pPr>
            <a:r>
              <a:rPr lang="en-IE"/>
              <a:t>Union of Students in Ireland</a:t>
            </a:r>
          </a:p>
          <a:p>
            <a:pPr marL="171450" indent="-171450">
              <a:buFontTx/>
              <a:buChar char="-"/>
            </a:pPr>
            <a:r>
              <a:rPr lang="en-IE"/>
              <a:t>SOLAS</a:t>
            </a:r>
          </a:p>
          <a:p>
            <a:pPr marL="171450" indent="-171450">
              <a:buFontTx/>
              <a:buChar char="-"/>
            </a:pPr>
            <a:r>
              <a:rPr lang="en-IE"/>
              <a:t>Teacher’s Union of Ireland</a:t>
            </a:r>
          </a:p>
          <a:p>
            <a:pPr marL="171450" indent="-171450">
              <a:buFontTx/>
              <a:buChar char="-"/>
            </a:pPr>
            <a:r>
              <a:rPr lang="en-IE"/>
              <a:t>Higher Education Authroirty</a:t>
            </a:r>
          </a:p>
          <a:p>
            <a:pPr marL="171450" indent="-171450">
              <a:buFontTx/>
              <a:buChar char="-"/>
            </a:pPr>
            <a:r>
              <a:rPr lang="en-IE"/>
              <a:t>Department of Education &amp; Skills</a:t>
            </a:r>
          </a:p>
          <a:p>
            <a:pPr marL="171450" indent="-171450">
              <a:buFontTx/>
              <a:buChar char="-"/>
            </a:pPr>
            <a:r>
              <a:rPr lang="en-IE"/>
              <a:t>Enterprise Ireland</a:t>
            </a:r>
          </a:p>
          <a:p>
            <a:pPr marL="171450" indent="-171450">
              <a:buFontTx/>
              <a:buChar char="-"/>
            </a:pPr>
            <a:r>
              <a:rPr lang="en-IE"/>
              <a:t>Education 7 Trainng Boards Ireland</a:t>
            </a:r>
          </a:p>
          <a:p>
            <a:pPr marL="171450" indent="-171450">
              <a:buFontTx/>
              <a:buChar char="-"/>
            </a:pPr>
            <a:r>
              <a:rPr lang="en-IE"/>
              <a:t>Irish Universities Assoication</a:t>
            </a:r>
          </a:p>
          <a:p>
            <a:pPr marL="171450" indent="-171450">
              <a:buFontTx/>
              <a:buChar char="-"/>
            </a:pPr>
            <a:r>
              <a:rPr lang="en-IE"/>
              <a:t>Quality &amp; Qualifications Ireland</a:t>
            </a:r>
          </a:p>
          <a:p>
            <a:pPr marL="171450" indent="-171450">
              <a:buFontTx/>
              <a:buChar char="-"/>
            </a:pPr>
            <a:r>
              <a:rPr lang="en-IE"/>
              <a:t>Science Foundation Ireland</a:t>
            </a:r>
          </a:p>
          <a:p>
            <a:pPr marL="171450" indent="-171450">
              <a:buFontTx/>
              <a:buChar char="-"/>
            </a:pPr>
            <a:r>
              <a:rPr lang="en-IE"/>
              <a:t>Fórsa</a:t>
            </a:r>
          </a:p>
          <a:p>
            <a:pPr marL="171450" indent="-171450">
              <a:buFontTx/>
              <a:buChar char="-"/>
            </a:pPr>
            <a:r>
              <a:rPr lang="en-IE"/>
              <a:t>Irish Research Council</a:t>
            </a:r>
          </a:p>
          <a:p>
            <a:pPr marL="171450" indent="-171450">
              <a:buFontTx/>
              <a:buChar char="-"/>
            </a:pPr>
            <a:r>
              <a:rPr lang="en-IE"/>
              <a:t>Department of Business, Enterprise &amp; Innvoation</a:t>
            </a:r>
          </a:p>
        </p:txBody>
      </p:sp>
    </p:spTree>
    <p:extLst>
      <p:ext uri="{BB962C8B-B14F-4D97-AF65-F5344CB8AC3E}">
        <p14:creationId xmlns:p14="http://schemas.microsoft.com/office/powerpoint/2010/main" val="3312581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BA6B-7783-0740-B92E-C6C8E64078E2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9822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BA6B-7783-0740-B92E-C6C8E64078E2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54901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BA6B-7783-0740-B92E-C6C8E64078E2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41621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514"/>
            <a:ext cx="9624060" cy="12100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8C7A3400-1F40-754D-AA61-2043B1E50F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" r="-2" b="-2"/>
          <a:stretch/>
        </p:blipFill>
        <p:spPr>
          <a:xfrm>
            <a:off x="20" y="10"/>
            <a:ext cx="10693380" cy="75628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lass with a blue background&#10;&#10;Description automatically generated">
            <a:extLst>
              <a:ext uri="{FF2B5EF4-FFF2-40B4-BE49-F238E27FC236}">
                <a16:creationId xmlns="" xmlns:a16="http://schemas.microsoft.com/office/drawing/2014/main" id="{82716ED6-DAC9-8B40-A41D-203C06977E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06934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237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5599D6C8-169E-674B-ACCB-F59B479FC8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10693400" cy="755975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&#10;&#10;Description automatically generated">
            <a:extLst>
              <a:ext uri="{FF2B5EF4-FFF2-40B4-BE49-F238E27FC236}">
                <a16:creationId xmlns="" xmlns:a16="http://schemas.microsoft.com/office/drawing/2014/main" id="{6E1DB904-7D1A-9D4B-99D9-3A9B0388AC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06934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0E3FEE3F-4504-F64F-8577-3B446F6F9A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06934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rass, sky, tree&#10;&#10;Description automatically generated">
            <a:extLst>
              <a:ext uri="{FF2B5EF4-FFF2-40B4-BE49-F238E27FC236}">
                <a16:creationId xmlns="" xmlns:a16="http://schemas.microsoft.com/office/drawing/2014/main" id="{AA3773EC-4A6C-E74B-9E3C-2B687A608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06934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78F29916-C00E-A340-A69C-3B56218A2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" y="0"/>
            <a:ext cx="10690413" cy="75628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eiling, train, floor&#10;&#10;Description automatically generated">
            <a:extLst>
              <a:ext uri="{FF2B5EF4-FFF2-40B4-BE49-F238E27FC236}">
                <a16:creationId xmlns="" xmlns:a16="http://schemas.microsoft.com/office/drawing/2014/main" id="{E743C3DC-556E-BA4B-B284-27FD3649FD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06934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2AD178E0-A2C4-2547-A69E-0322B9FE5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" y="0"/>
            <a:ext cx="10690413" cy="75628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plane, sky, outdoor&#10;&#10;Description automatically generated">
            <a:extLst>
              <a:ext uri="{FF2B5EF4-FFF2-40B4-BE49-F238E27FC236}">
                <a16:creationId xmlns="" xmlns:a16="http://schemas.microsoft.com/office/drawing/2014/main" id="{9315479B-7AE0-5943-9EAA-373ECAE5BF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06934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in front of a building&#10;&#10;Description automatically generated">
            <a:extLst>
              <a:ext uri="{FF2B5EF4-FFF2-40B4-BE49-F238E27FC236}">
                <a16:creationId xmlns="" xmlns:a16="http://schemas.microsoft.com/office/drawing/2014/main" id="{19D6B821-054C-7145-A3C1-791DDF95A1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06934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room&#10;&#10;Description automatically generated">
            <a:extLst>
              <a:ext uri="{FF2B5EF4-FFF2-40B4-BE49-F238E27FC236}">
                <a16:creationId xmlns="" xmlns:a16="http://schemas.microsoft.com/office/drawing/2014/main" id="{6EF8F299-2887-0E4B-983F-0F9C9D679A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0693400" cy="7556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E7A5BB4-294C-2C45-9771-AE55CA62A416}"/>
              </a:ext>
            </a:extLst>
          </p:cNvPr>
          <p:cNvSpPr txBox="1"/>
          <p:nvPr/>
        </p:nvSpPr>
        <p:spPr>
          <a:xfrm>
            <a:off x="6578600" y="1571625"/>
            <a:ext cx="41148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tx2"/>
                </a:solidFill>
                <a:latin typeface="Gotham Medium Regular" pitchFamily="2" charset="0"/>
              </a:rPr>
              <a:t>Agenda</a:t>
            </a:r>
          </a:p>
          <a:p>
            <a:endParaRPr lang="en-IE" dirty="0">
              <a:latin typeface="Gotham Medium Regular" pitchFamily="2" charset="0"/>
            </a:endParaRPr>
          </a:p>
          <a:p>
            <a:pPr>
              <a:lnSpc>
                <a:spcPct val="200000"/>
              </a:lnSpc>
            </a:pPr>
            <a:r>
              <a:rPr lang="en-IE" dirty="0">
                <a:latin typeface="Gotham Thin Regular" pitchFamily="2" charset="77"/>
              </a:rPr>
              <a:t>Introduction</a:t>
            </a:r>
          </a:p>
          <a:p>
            <a:pPr>
              <a:lnSpc>
                <a:spcPct val="200000"/>
              </a:lnSpc>
            </a:pPr>
            <a:r>
              <a:rPr lang="en-IE" dirty="0">
                <a:latin typeface="Gotham Thin Regular" pitchFamily="2" charset="77"/>
              </a:rPr>
              <a:t>Methodology</a:t>
            </a:r>
          </a:p>
          <a:p>
            <a:pPr>
              <a:lnSpc>
                <a:spcPct val="200000"/>
              </a:lnSpc>
            </a:pPr>
            <a:r>
              <a:rPr lang="en-IE" dirty="0">
                <a:latin typeface="Gotham Thin Regular" pitchFamily="2" charset="77"/>
              </a:rPr>
              <a:t>THEA’s mission</a:t>
            </a:r>
          </a:p>
          <a:p>
            <a:pPr>
              <a:lnSpc>
                <a:spcPct val="200000"/>
              </a:lnSpc>
            </a:pPr>
            <a:r>
              <a:rPr lang="en-IE" dirty="0">
                <a:latin typeface="Gotham Thin Regular" pitchFamily="2" charset="77"/>
              </a:rPr>
              <a:t>Mission, functions &amp; activities</a:t>
            </a:r>
          </a:p>
          <a:p>
            <a:pPr>
              <a:lnSpc>
                <a:spcPct val="200000"/>
              </a:lnSpc>
            </a:pPr>
            <a:r>
              <a:rPr lang="en-IE" dirty="0">
                <a:latin typeface="Gotham Thin Regular" pitchFamily="2" charset="77"/>
              </a:rPr>
              <a:t>High level goals</a:t>
            </a:r>
          </a:p>
          <a:p>
            <a:pPr>
              <a:lnSpc>
                <a:spcPct val="200000"/>
              </a:lnSpc>
            </a:pPr>
            <a:r>
              <a:rPr lang="en-IE" dirty="0">
                <a:latin typeface="Gotham Thin Regular" pitchFamily="2" charset="77"/>
              </a:rPr>
              <a:t>Goals, objectives, &amp; actions</a:t>
            </a:r>
          </a:p>
          <a:p>
            <a:pPr>
              <a:lnSpc>
                <a:spcPct val="200000"/>
              </a:lnSpc>
            </a:pPr>
            <a:r>
              <a:rPr lang="en-IE" dirty="0">
                <a:latin typeface="Gotham Thin Regular" pitchFamily="2" charset="77"/>
              </a:rPr>
              <a:t>Operating principles</a:t>
            </a:r>
          </a:p>
          <a:p>
            <a:pPr>
              <a:lnSpc>
                <a:spcPct val="200000"/>
              </a:lnSpc>
            </a:pPr>
            <a:r>
              <a:rPr lang="en-IE" dirty="0">
                <a:latin typeface="Gotham Thin Regular" pitchFamily="2" charset="77"/>
              </a:rPr>
              <a:t>Conclusion &amp; next steps</a:t>
            </a:r>
          </a:p>
          <a:p>
            <a:endParaRPr lang="en-IE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&#10;&#10;Description automatically generated">
            <a:extLst>
              <a:ext uri="{FF2B5EF4-FFF2-40B4-BE49-F238E27FC236}">
                <a16:creationId xmlns="" xmlns:a16="http://schemas.microsoft.com/office/drawing/2014/main" id="{F60034E1-1BA7-C446-BE45-31BF13FA9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0693400" cy="7556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37D8A2D-35EF-FF4D-BC3E-3C9BADF8BB32}"/>
              </a:ext>
            </a:extLst>
          </p:cNvPr>
          <p:cNvSpPr txBox="1"/>
          <p:nvPr/>
        </p:nvSpPr>
        <p:spPr>
          <a:xfrm>
            <a:off x="6261100" y="1343025"/>
            <a:ext cx="39751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>
                <a:solidFill>
                  <a:schemeClr val="tx2"/>
                </a:solidFill>
                <a:latin typeface="Gotham Book Regular" panose="02000603040000020004" pitchFamily="2" charset="77"/>
              </a:rPr>
              <a:t>THEA will also support this fundamental operating principle with four supporting principles. Thus, THEA will:</a:t>
            </a:r>
          </a:p>
          <a:p>
            <a:endParaRPr lang="en-IE" sz="1400" dirty="0">
              <a:latin typeface="Gotham Thin Regular" pitchFamily="2" charset="77"/>
            </a:endParaRPr>
          </a:p>
          <a:p>
            <a:r>
              <a:rPr lang="en-IE" sz="1400" dirty="0">
                <a:latin typeface="Gotham Thin Regular" pitchFamily="2" charset="77"/>
              </a:rPr>
              <a:t>• Be collaborative - we collaborate with our stakeholders, both within and without the THEA community, to enhance and promote the value of technological higher education</a:t>
            </a:r>
          </a:p>
          <a:p>
            <a:endParaRPr lang="en-IE" sz="1400" dirty="0">
              <a:latin typeface="Gotham Thin Regular" pitchFamily="2" charset="77"/>
            </a:endParaRPr>
          </a:p>
          <a:p>
            <a:r>
              <a:rPr lang="en-IE" sz="1400" dirty="0">
                <a:latin typeface="Gotham Thin Regular" pitchFamily="2" charset="77"/>
              </a:rPr>
              <a:t>• Be future-oriented - we look forward in order to reflect the dynamic nature of our members and the innovative possibilities of technological higher education</a:t>
            </a:r>
          </a:p>
          <a:p>
            <a:endParaRPr lang="en-IE" sz="1400" dirty="0">
              <a:latin typeface="Gotham Thin Regular" pitchFamily="2" charset="77"/>
            </a:endParaRPr>
          </a:p>
          <a:p>
            <a:r>
              <a:rPr lang="en-IE" sz="1400" dirty="0">
                <a:latin typeface="Gotham Thin Regular" pitchFamily="2" charset="77"/>
              </a:rPr>
              <a:t>• Add value - we seek to add value so that our members and other stakeholders derive tangible and distinct benefits from our work</a:t>
            </a:r>
          </a:p>
          <a:p>
            <a:endParaRPr lang="en-IE" sz="1400" dirty="0">
              <a:latin typeface="Gotham Thin Regular" pitchFamily="2" charset="77"/>
            </a:endParaRPr>
          </a:p>
          <a:p>
            <a:r>
              <a:rPr lang="en-IE" sz="1400" dirty="0">
                <a:latin typeface="Gotham Thin Regular" pitchFamily="2" charset="77"/>
              </a:rPr>
              <a:t>• Seek consensus but act decisively - we seek to build consensus among members on key issues facing the sector but have agreed mechanisms on how to proceed in the absence of consensus.</a:t>
            </a:r>
            <a:endParaRPr lang="en-IE" sz="1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group of people standing in front of a building&#10;&#10;Description automatically generated">
            <a:extLst>
              <a:ext uri="{FF2B5EF4-FFF2-40B4-BE49-F238E27FC236}">
                <a16:creationId xmlns="" xmlns:a16="http://schemas.microsoft.com/office/drawing/2014/main" id="{705450E2-A407-3A4A-871A-FBA7A7147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"/>
            <a:ext cx="10693400" cy="756237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3B4EC34-B0AF-984B-8227-9F74AE95DB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0693400" cy="7556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F8DE751-A507-9A47-A93C-4ED2C46C3F13}"/>
              </a:ext>
            </a:extLst>
          </p:cNvPr>
          <p:cNvSpPr txBox="1"/>
          <p:nvPr/>
        </p:nvSpPr>
        <p:spPr>
          <a:xfrm>
            <a:off x="1155700" y="1495425"/>
            <a:ext cx="8839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  <a:latin typeface="Gotham Thin Regular"/>
              </a:rPr>
              <a:t>THEA’s operational functions fall into three core areas:</a:t>
            </a:r>
          </a:p>
          <a:p>
            <a:endParaRPr lang="en-IE" dirty="0">
              <a:solidFill>
                <a:schemeClr val="bg1"/>
              </a:solidFill>
              <a:latin typeface="Gotham Thin Regular"/>
            </a:endParaRPr>
          </a:p>
          <a:p>
            <a:r>
              <a:rPr lang="en-IE" dirty="0">
                <a:solidFill>
                  <a:schemeClr val="bg1"/>
                </a:solidFill>
                <a:latin typeface="Gotham Thin Regular"/>
              </a:rPr>
              <a:t>- Advocacy &amp; representation</a:t>
            </a:r>
          </a:p>
          <a:p>
            <a:r>
              <a:rPr lang="en-IE" dirty="0">
                <a:solidFill>
                  <a:schemeClr val="bg1"/>
                </a:solidFill>
                <a:latin typeface="Gotham Thin Regular"/>
              </a:rPr>
              <a:t>- Member networks; and</a:t>
            </a:r>
          </a:p>
          <a:p>
            <a:r>
              <a:rPr lang="en-IE" dirty="0">
                <a:solidFill>
                  <a:schemeClr val="bg1"/>
                </a:solidFill>
                <a:latin typeface="Gotham Thin Regular"/>
              </a:rPr>
              <a:t>- Services to the broader THEA community</a:t>
            </a:r>
          </a:p>
          <a:p>
            <a:endParaRPr lang="en-IE" dirty="0">
              <a:solidFill>
                <a:schemeClr val="bg1"/>
              </a:solidFill>
              <a:latin typeface="Gotham Thin Regular"/>
            </a:endParaRPr>
          </a:p>
          <a:p>
            <a:endParaRPr lang="en-IE" dirty="0">
              <a:solidFill>
                <a:schemeClr val="bg1"/>
              </a:solidFill>
              <a:latin typeface="Gotham Thin Regular"/>
            </a:endParaRPr>
          </a:p>
          <a:p>
            <a:r>
              <a:rPr lang="en-IE" dirty="0">
                <a:solidFill>
                  <a:schemeClr val="bg1"/>
                </a:solidFill>
                <a:latin typeface="Gotham Thin Regular"/>
              </a:rPr>
              <a:t>High level goals will determine the organisation’s workflows over the next five years</a:t>
            </a:r>
          </a:p>
          <a:p>
            <a:endParaRPr lang="en-IE" dirty="0">
              <a:solidFill>
                <a:schemeClr val="bg1"/>
              </a:solidFill>
              <a:latin typeface="Gotham Thin Regular"/>
            </a:endParaRPr>
          </a:p>
          <a:p>
            <a:r>
              <a:rPr lang="en-IE" dirty="0">
                <a:solidFill>
                  <a:schemeClr val="bg1"/>
                </a:solidFill>
                <a:latin typeface="Gotham Thin Regular"/>
              </a:rPr>
              <a:t>THEA executive will work </a:t>
            </a:r>
            <a:r>
              <a:rPr lang="en-IE" dirty="0" smtClean="0">
                <a:solidFill>
                  <a:schemeClr val="bg1"/>
                </a:solidFill>
                <a:latin typeface="Gotham Thin Regular"/>
              </a:rPr>
              <a:t>collaboratively </a:t>
            </a:r>
            <a:r>
              <a:rPr lang="en-IE" dirty="0">
                <a:solidFill>
                  <a:schemeClr val="bg1"/>
                </a:solidFill>
                <a:latin typeface="Gotham Thin Regular"/>
              </a:rPr>
              <a:t>with its members to articulate and frame a vision for the technological higher education sector</a:t>
            </a:r>
          </a:p>
          <a:p>
            <a:endParaRPr lang="en-IE" dirty="0">
              <a:solidFill>
                <a:schemeClr val="bg1"/>
              </a:solidFill>
              <a:latin typeface="Gotham Thin Regular"/>
            </a:endParaRPr>
          </a:p>
          <a:p>
            <a:r>
              <a:rPr lang="en-IE" dirty="0">
                <a:solidFill>
                  <a:schemeClr val="bg1"/>
                </a:solidFill>
                <a:latin typeface="Gotham Thin Regular"/>
              </a:rPr>
              <a:t>Achieving consensus across the sector as </a:t>
            </a:r>
            <a:r>
              <a:rPr lang="en-IE" dirty="0" smtClean="0">
                <a:solidFill>
                  <a:schemeClr val="bg1"/>
                </a:solidFill>
                <a:latin typeface="Gotham Thin Regular"/>
              </a:rPr>
              <a:t>a whole </a:t>
            </a:r>
            <a:r>
              <a:rPr lang="en-IE" dirty="0">
                <a:solidFill>
                  <a:schemeClr val="bg1"/>
                </a:solidFill>
                <a:latin typeface="Gotham Thin Regular"/>
              </a:rPr>
              <a:t>was vitally important to producing this Strategic Plan and will be the basis of the next step; defining a vision for technological higher education</a:t>
            </a:r>
          </a:p>
          <a:p>
            <a:endParaRPr lang="en-IE" dirty="0">
              <a:solidFill>
                <a:schemeClr val="bg1"/>
              </a:solidFill>
              <a:latin typeface="Gotham Thin Regular"/>
            </a:endParaRPr>
          </a:p>
          <a:p>
            <a:endParaRPr lang="en-IE" dirty="0">
              <a:solidFill>
                <a:schemeClr val="bg1"/>
              </a:solidFill>
              <a:latin typeface="Gotham Thin Regular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rick building&#10;&#10;Description automatically generated">
            <a:extLst>
              <a:ext uri="{FF2B5EF4-FFF2-40B4-BE49-F238E27FC236}">
                <a16:creationId xmlns="" xmlns:a16="http://schemas.microsoft.com/office/drawing/2014/main" id="{74E8A253-9636-9C41-8DCF-1648D38C11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06934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outdoor&#10;&#10;Description automatically generated">
            <a:extLst>
              <a:ext uri="{FF2B5EF4-FFF2-40B4-BE49-F238E27FC236}">
                <a16:creationId xmlns="" xmlns:a16="http://schemas.microsoft.com/office/drawing/2014/main" id="{9CC3D693-83BF-0D4E-9F98-8C5BE1774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" r="-2" b="-2"/>
          <a:stretch/>
        </p:blipFill>
        <p:spPr>
          <a:xfrm>
            <a:off x="20" y="10"/>
            <a:ext cx="10693380" cy="75628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="" xmlns:a16="http://schemas.microsoft.com/office/drawing/2014/main" id="{548C3259-FE41-484A-8A71-8AD99FB77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10693400" cy="75597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AC93C2D-6981-6E42-942C-11BCC45E30A6}"/>
              </a:ext>
            </a:extLst>
          </p:cNvPr>
          <p:cNvSpPr txBox="1"/>
          <p:nvPr/>
        </p:nvSpPr>
        <p:spPr>
          <a:xfrm>
            <a:off x="6489700" y="611326"/>
            <a:ext cx="39751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>
                <a:solidFill>
                  <a:schemeClr val="tx2"/>
                </a:solidFill>
                <a:latin typeface="Gotham-Medium" pitchFamily="2" charset="0"/>
              </a:rPr>
              <a:t>Introduction &amp; Overview</a:t>
            </a:r>
          </a:p>
          <a:p>
            <a:endParaRPr lang="en-IE" sz="1400" dirty="0">
              <a:solidFill>
                <a:schemeClr val="tx2"/>
              </a:solidFill>
              <a:latin typeface="Gotham-Medium" pitchFamily="2" charset="0"/>
            </a:endParaRPr>
          </a:p>
          <a:p>
            <a:endParaRPr lang="en-IE" sz="1400" dirty="0">
              <a:latin typeface="Gotham Thin Regular" pitchFamily="2" charset="77"/>
            </a:endParaRPr>
          </a:p>
          <a:p>
            <a:r>
              <a:rPr lang="en-IE" sz="1400" dirty="0">
                <a:latin typeface="Gotham Thin Regular" pitchFamily="2" charset="77"/>
              </a:rPr>
              <a:t>• Launched in April 2017 - representative and advocacy body for the technological higher education sector</a:t>
            </a:r>
          </a:p>
          <a:p>
            <a:endParaRPr lang="en-IE" sz="1400" dirty="0">
              <a:latin typeface="Gotham Thin Regular" pitchFamily="2" charset="77"/>
            </a:endParaRPr>
          </a:p>
          <a:p>
            <a:r>
              <a:rPr lang="en-IE" sz="1400" dirty="0">
                <a:latin typeface="Gotham Thin Regular" pitchFamily="2" charset="77"/>
              </a:rPr>
              <a:t>• Sector comprises 14 institutes of technology geographically dispersed across the country</a:t>
            </a:r>
          </a:p>
          <a:p>
            <a:endParaRPr lang="en-IE" sz="1400" dirty="0">
              <a:latin typeface="Gotham Thin Regular" pitchFamily="2" charset="77"/>
            </a:endParaRPr>
          </a:p>
          <a:p>
            <a:r>
              <a:rPr lang="en-IE" sz="1400" dirty="0">
                <a:latin typeface="Gotham Thin Regular" pitchFamily="2" charset="77"/>
              </a:rPr>
              <a:t>• Undergoing radical transformation with advent of technological universities - TU Dublin will be designated in January 2019</a:t>
            </a:r>
          </a:p>
          <a:p>
            <a:endParaRPr lang="en-IE" sz="1400" dirty="0">
              <a:latin typeface="Gotham Thin Regular" pitchFamily="2" charset="77"/>
            </a:endParaRPr>
          </a:p>
          <a:p>
            <a:r>
              <a:rPr lang="en-IE" sz="1400" dirty="0">
                <a:latin typeface="Gotham Thin Regular" pitchFamily="2" charset="77"/>
              </a:rPr>
              <a:t>• 2018 14 IoTs 	</a:t>
            </a:r>
          </a:p>
          <a:p>
            <a:r>
              <a:rPr lang="en-IE" sz="1400" dirty="0">
                <a:latin typeface="Gotham Thin Regular" pitchFamily="2" charset="77"/>
              </a:rPr>
              <a:t>	 </a:t>
            </a:r>
          </a:p>
          <a:p>
            <a:r>
              <a:rPr lang="en-IE" sz="1400" dirty="0">
                <a:latin typeface="Gotham Thin Regular" pitchFamily="2" charset="77"/>
              </a:rPr>
              <a:t>• 4 technological universities and 4 autonomous IoTs in 2020-21 (?)</a:t>
            </a:r>
          </a:p>
          <a:p>
            <a:endParaRPr lang="en-IE" sz="1400" dirty="0">
              <a:latin typeface="Gotham Thin Regular" pitchFamily="2" charset="77"/>
            </a:endParaRPr>
          </a:p>
          <a:p>
            <a:r>
              <a:rPr lang="en-IE" sz="1400" dirty="0">
                <a:latin typeface="Gotham Thin Regular" pitchFamily="2" charset="77"/>
              </a:rPr>
              <a:t>• THEA also changing in line with sector’s transformation: reflected in new Strategic Plan 2018-2023</a:t>
            </a:r>
          </a:p>
          <a:p>
            <a:endParaRPr lang="en-IE" sz="1400" dirty="0">
              <a:latin typeface="Gotham Thin Regular" pitchFamily="2" charset="77"/>
            </a:endParaRPr>
          </a:p>
          <a:p>
            <a:r>
              <a:rPr lang="en-IE" sz="1400" dirty="0">
                <a:latin typeface="Gotham Thin Regular" pitchFamily="2" charset="77"/>
              </a:rPr>
              <a:t>• Influencing and shaping HE policy agenda is at the heart of new strategy </a:t>
            </a:r>
          </a:p>
          <a:p>
            <a:endParaRPr lang="en-IE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around a table&#10;&#10;Description automatically generated">
            <a:extLst>
              <a:ext uri="{FF2B5EF4-FFF2-40B4-BE49-F238E27FC236}">
                <a16:creationId xmlns="" xmlns:a16="http://schemas.microsoft.com/office/drawing/2014/main" id="{461E1B82-1620-864E-A573-AA88AF5D7E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06934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ground, building&#10;&#10;Description automatically generated">
            <a:extLst>
              <a:ext uri="{FF2B5EF4-FFF2-40B4-BE49-F238E27FC236}">
                <a16:creationId xmlns="" xmlns:a16="http://schemas.microsoft.com/office/drawing/2014/main" id="{55519621-B376-9841-85D2-75A2ED5B3C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0693400" cy="7556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2AAAB6E-5843-094E-874E-8865F3E9227C}"/>
              </a:ext>
            </a:extLst>
          </p:cNvPr>
          <p:cNvSpPr txBox="1"/>
          <p:nvPr/>
        </p:nvSpPr>
        <p:spPr>
          <a:xfrm>
            <a:off x="546100" y="2181225"/>
            <a:ext cx="39751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>
                <a:solidFill>
                  <a:schemeClr val="tx2"/>
                </a:solidFill>
                <a:latin typeface="Gotham-Medium" pitchFamily="2" charset="0"/>
              </a:rPr>
              <a:t>Methodology</a:t>
            </a:r>
          </a:p>
          <a:p>
            <a:endParaRPr lang="en-IE" sz="1400" dirty="0">
              <a:solidFill>
                <a:schemeClr val="tx2"/>
              </a:solidFill>
              <a:latin typeface="Gotham-Medium" pitchFamily="2" charset="0"/>
            </a:endParaRPr>
          </a:p>
          <a:p>
            <a:endParaRPr lang="en-IE" sz="1400" dirty="0">
              <a:latin typeface="Gotham Thin Regular" pitchFamily="2" charset="77"/>
            </a:endParaRPr>
          </a:p>
          <a:p>
            <a:r>
              <a:rPr lang="en-IE" sz="1400" dirty="0">
                <a:latin typeface="Gotham Thin Regular" pitchFamily="2" charset="77"/>
              </a:rPr>
              <a:t>• Extensive audit and </a:t>
            </a:r>
          </a:p>
          <a:p>
            <a:r>
              <a:rPr lang="en-IE" sz="1400" dirty="0">
                <a:latin typeface="Gotham Thin Regular" pitchFamily="2" charset="77"/>
              </a:rPr>
              <a:t>consultation process</a:t>
            </a:r>
          </a:p>
          <a:p>
            <a:endParaRPr lang="en-IE" sz="1400" dirty="0">
              <a:latin typeface="Gotham Thin Regular" pitchFamily="2" charset="77"/>
            </a:endParaRPr>
          </a:p>
          <a:p>
            <a:endParaRPr lang="en-IE" sz="1400" dirty="0">
              <a:latin typeface="Gotham Thin Regular" pitchFamily="2" charset="77"/>
            </a:endParaRPr>
          </a:p>
          <a:p>
            <a:r>
              <a:rPr lang="en-IE" sz="1400" dirty="0">
                <a:latin typeface="Gotham Thin Regular" pitchFamily="2" charset="77"/>
              </a:rPr>
              <a:t>• Involved THEA executive, staff members from the sector, stakeholders </a:t>
            </a:r>
          </a:p>
          <a:p>
            <a:endParaRPr lang="en-IE" sz="1400" dirty="0">
              <a:latin typeface="Gotham Thin Regular" pitchFamily="2" charset="77"/>
            </a:endParaRPr>
          </a:p>
          <a:p>
            <a:endParaRPr lang="en-IE" sz="1400" dirty="0">
              <a:latin typeface="Gotham Thin Regular" pitchFamily="2" charset="77"/>
            </a:endParaRPr>
          </a:p>
          <a:p>
            <a:r>
              <a:rPr lang="en-IE" sz="1400" dirty="0">
                <a:latin typeface="Gotham Thin Regular" pitchFamily="2" charset="77"/>
              </a:rPr>
              <a:t>• Process overseen by THEA executive with Steering Group</a:t>
            </a:r>
          </a:p>
          <a:p>
            <a:endParaRPr lang="en-IE" sz="1400" dirty="0">
              <a:latin typeface="Gotham Thin Regular" pitchFamily="2" charset="77"/>
            </a:endParaRPr>
          </a:p>
          <a:p>
            <a:endParaRPr lang="en-IE" sz="1400" dirty="0">
              <a:latin typeface="Gotham Thin Regular" pitchFamily="2" charset="77"/>
            </a:endParaRPr>
          </a:p>
          <a:p>
            <a:r>
              <a:rPr lang="en-IE" sz="1400" dirty="0">
                <a:latin typeface="Gotham Thin Regular" pitchFamily="2" charset="77"/>
              </a:rPr>
              <a:t>• External facilitator</a:t>
            </a:r>
            <a:endParaRPr lang="en-IE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outdoor, sky, water&#10;&#10;Description automatically generated">
            <a:extLst>
              <a:ext uri="{FF2B5EF4-FFF2-40B4-BE49-F238E27FC236}">
                <a16:creationId xmlns="" xmlns:a16="http://schemas.microsoft.com/office/drawing/2014/main" id="{EE8A8B70-13AF-A841-B52A-9C803CF21D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06934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198">
            <a:extLst>
              <a:ext uri="{FF2B5EF4-FFF2-40B4-BE49-F238E27FC236}">
                <a16:creationId xmlns="" xmlns:a16="http://schemas.microsoft.com/office/drawing/2014/main" id="{66AE0307-3CB0-554F-AC75-94753A3832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10693400" cy="755975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E52DE4EA-AD2E-1E47-8FE7-E63B3BB5A0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0693400" cy="7556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402</Words>
  <Application>Microsoft Office PowerPoint</Application>
  <PresentationFormat>Custom</PresentationFormat>
  <Paragraphs>99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Calibri</vt:lpstr>
      <vt:lpstr>Gotham Book Regular</vt:lpstr>
      <vt:lpstr>Gotham Medium Regular</vt:lpstr>
      <vt:lpstr>Gotham Thin Regular</vt:lpstr>
      <vt:lpstr>Gotham-Medium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O'Shea</dc:creator>
  <cp:lastModifiedBy>Roisin O'Connell</cp:lastModifiedBy>
  <cp:revision>9</cp:revision>
  <dcterms:created xsi:type="dcterms:W3CDTF">2018-12-05T09:51:03Z</dcterms:created>
  <dcterms:modified xsi:type="dcterms:W3CDTF">2019-01-10T09:46:42Z</dcterms:modified>
</cp:coreProperties>
</file>