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0"/>
  </p:notesMasterIdLst>
  <p:sldIdLst>
    <p:sldId id="270" r:id="rId2"/>
    <p:sldId id="261" r:id="rId3"/>
    <p:sldId id="262" r:id="rId4"/>
    <p:sldId id="272" r:id="rId5"/>
    <p:sldId id="264" r:id="rId6"/>
    <p:sldId id="273" r:id="rId7"/>
    <p:sldId id="274" r:id="rId8"/>
    <p:sldId id="271"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F5C"/>
    <a:srgbClr val="1F3B70"/>
    <a:srgbClr val="4F5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77"/>
    <p:restoredTop sz="94592"/>
  </p:normalViewPr>
  <p:slideViewPr>
    <p:cSldViewPr snapToGrid="0" snapToObjects="1">
      <p:cViewPr varScale="1">
        <p:scale>
          <a:sx n="110" d="100"/>
          <a:sy n="110" d="100"/>
        </p:scale>
        <p:origin x="20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7666E-00BA-7C4C-A581-3CB176184B14}" type="datetimeFigureOut">
              <a:rPr lang="en-US" smtClean="0"/>
              <a:t>6/14/2018</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8545C-1553-2F49-9701-24E21C046CCF}" type="slidenum">
              <a:rPr lang="en-US" smtClean="0"/>
              <a:t>‹#›</a:t>
            </a:fld>
            <a:endParaRPr lang="en-US"/>
          </a:p>
        </p:txBody>
      </p:sp>
    </p:spTree>
    <p:extLst>
      <p:ext uri="{BB962C8B-B14F-4D97-AF65-F5344CB8AC3E}">
        <p14:creationId xmlns:p14="http://schemas.microsoft.com/office/powerpoint/2010/main" val="271706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598545C-1553-2F49-9701-24E21C046CCF}" type="slidenum">
              <a:rPr lang="en-US" smtClean="0"/>
              <a:t>0</a:t>
            </a:fld>
            <a:endParaRPr lang="en-US"/>
          </a:p>
        </p:txBody>
      </p:sp>
    </p:spTree>
    <p:extLst>
      <p:ext uri="{BB962C8B-B14F-4D97-AF65-F5344CB8AC3E}">
        <p14:creationId xmlns:p14="http://schemas.microsoft.com/office/powerpoint/2010/main" val="293431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598545C-1553-2F49-9701-24E21C046CCF}" type="slidenum">
              <a:rPr lang="en-US" smtClean="0"/>
              <a:t>7</a:t>
            </a:fld>
            <a:endParaRPr lang="en-US"/>
          </a:p>
        </p:txBody>
      </p:sp>
    </p:spTree>
    <p:extLst>
      <p:ext uri="{BB962C8B-B14F-4D97-AF65-F5344CB8AC3E}">
        <p14:creationId xmlns:p14="http://schemas.microsoft.com/office/powerpoint/2010/main" val="4173813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FEB1B04-857A-2648-B349-F3B60EBF5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125" y="219075"/>
            <a:ext cx="2895600" cy="2688772"/>
          </a:xfrm>
          <a:prstGeom prst="rect">
            <a:avLst/>
          </a:prstGeom>
        </p:spPr>
      </p:pic>
      <p:pic>
        <p:nvPicPr>
          <p:cNvPr id="6" name="Picture 5">
            <a:extLst>
              <a:ext uri="{FF2B5EF4-FFF2-40B4-BE49-F238E27FC236}">
                <a16:creationId xmlns:a16="http://schemas.microsoft.com/office/drawing/2014/main" xmlns="" id="{CD9EE35F-B18C-5C4C-BA1C-2754528F3C7C}"/>
              </a:ext>
            </a:extLst>
          </p:cNvPr>
          <p:cNvPicPr>
            <a:picLocks noChangeAspect="1"/>
          </p:cNvPicPr>
          <p:nvPr userDrawn="1"/>
        </p:nvPicPr>
        <p:blipFill rotWithShape="1">
          <a:blip r:embed="rId3" cstate="print">
            <a:alphaModFix amt="33000"/>
            <a:extLst>
              <a:ext uri="{28A0092B-C50C-407E-A947-70E740481C1C}">
                <a14:useLocalDpi xmlns:a14="http://schemas.microsoft.com/office/drawing/2010/main" val="0"/>
              </a:ext>
            </a:extLst>
          </a:blip>
          <a:srcRect l="33590" r="35391" b="47112"/>
          <a:stretch/>
        </p:blipFill>
        <p:spPr>
          <a:xfrm>
            <a:off x="3146977" y="381000"/>
            <a:ext cx="6756709" cy="6477000"/>
          </a:xfrm>
          <a:prstGeom prst="rect">
            <a:avLst/>
          </a:prstGeom>
        </p:spPr>
      </p:pic>
      <p:sp>
        <p:nvSpPr>
          <p:cNvPr id="7" name="Rectangle 6">
            <a:extLst>
              <a:ext uri="{FF2B5EF4-FFF2-40B4-BE49-F238E27FC236}">
                <a16:creationId xmlns:a16="http://schemas.microsoft.com/office/drawing/2014/main" xmlns="" id="{F768E867-1862-AC4D-B0EE-C87E8E9A2C07}"/>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1089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F26DF03-97B9-CE4E-BF09-D80825CF179A}"/>
              </a:ext>
            </a:extLst>
          </p:cNvPr>
          <p:cNvPicPr>
            <a:picLocks noChangeAspect="1"/>
          </p:cNvPicPr>
          <p:nvPr userDrawn="1"/>
        </p:nvPicPr>
        <p:blipFill rotWithShape="1">
          <a:blip r:embed="rId2"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9" name="Rectangle 8">
            <a:extLst>
              <a:ext uri="{FF2B5EF4-FFF2-40B4-BE49-F238E27FC236}">
                <a16:creationId xmlns:a16="http://schemas.microsoft.com/office/drawing/2014/main" xmlns="" id="{A94E2C9B-109C-8C46-9BFD-B232564D479E}"/>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091E392-F2DC-804D-BE06-243F7E9A43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125" y="219075"/>
            <a:ext cx="2895600" cy="2688772"/>
          </a:xfrm>
          <a:prstGeom prst="rect">
            <a:avLst/>
          </a:prstGeom>
        </p:spPr>
      </p:pic>
      <p:sp>
        <p:nvSpPr>
          <p:cNvPr id="5" name="Rectangle 4">
            <a:extLst>
              <a:ext uri="{FF2B5EF4-FFF2-40B4-BE49-F238E27FC236}">
                <a16:creationId xmlns:a16="http://schemas.microsoft.com/office/drawing/2014/main" xmlns="" id="{F405514B-7857-5D4A-B2EC-CC64C923FBA9}"/>
              </a:ext>
            </a:extLst>
          </p:cNvPr>
          <p:cNvSpPr/>
          <p:nvPr userDrawn="1"/>
        </p:nvSpPr>
        <p:spPr>
          <a:xfrm>
            <a:off x="7315200" y="0"/>
            <a:ext cx="1371600" cy="5494638"/>
          </a:xfrm>
          <a:prstGeom prst="rect">
            <a:avLst/>
          </a:prstGeom>
          <a:solidFill>
            <a:srgbClr val="1F3B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333D797-48E5-9944-8A3D-FCFB9BC28180}"/>
              </a:ext>
            </a:extLst>
          </p:cNvPr>
          <p:cNvSpPr/>
          <p:nvPr userDrawn="1"/>
        </p:nvSpPr>
        <p:spPr>
          <a:xfrm>
            <a:off x="7232374" y="5680756"/>
            <a:ext cx="1537252" cy="784830"/>
          </a:xfrm>
          <a:prstGeom prst="rect">
            <a:avLst/>
          </a:prstGeom>
        </p:spPr>
        <p:txBody>
          <a:bodyPr wrap="square">
            <a:spAutoFit/>
          </a:bodyPr>
          <a:lstStyle/>
          <a:p>
            <a:pPr algn="ctr"/>
            <a:r>
              <a:rPr lang="en-US" sz="900" b="0" u="none" dirty="0">
                <a:solidFill>
                  <a:srgbClr val="1F3B70"/>
                </a:solidFill>
              </a:rPr>
              <a:t>+353 (0)1 708 2900</a:t>
            </a:r>
          </a:p>
          <a:p>
            <a:pPr algn="ctr"/>
            <a:r>
              <a:rPr lang="en-US" sz="900" b="0" u="none" dirty="0" err="1">
                <a:solidFill>
                  <a:srgbClr val="1F3B70"/>
                </a:solidFill>
              </a:rPr>
              <a:t>info@thea.ie</a:t>
            </a:r>
            <a:r>
              <a:rPr lang="en-US" sz="900" b="0" u="none" dirty="0">
                <a:solidFill>
                  <a:srgbClr val="1F3B70"/>
                </a:solidFill>
              </a:rPr>
              <a:t> | </a:t>
            </a:r>
            <a:r>
              <a:rPr lang="en-US" sz="900" b="0" u="none" dirty="0" err="1">
                <a:solidFill>
                  <a:srgbClr val="1F3B70"/>
                </a:solidFill>
              </a:rPr>
              <a:t>www.thea.ie</a:t>
            </a:r>
            <a:endParaRPr lang="en-US" sz="900" b="0" u="none" dirty="0">
              <a:solidFill>
                <a:srgbClr val="1F3B70"/>
              </a:solidFill>
            </a:endParaRPr>
          </a:p>
          <a:p>
            <a:pPr algn="ctr"/>
            <a:endParaRPr lang="en-US" sz="900" b="0" u="none" dirty="0">
              <a:solidFill>
                <a:srgbClr val="1F3B70"/>
              </a:solidFill>
            </a:endParaRPr>
          </a:p>
          <a:p>
            <a:pPr algn="ctr"/>
            <a:r>
              <a:rPr lang="en-US" sz="900" b="0" u="none" dirty="0">
                <a:solidFill>
                  <a:srgbClr val="1F3B70"/>
                </a:solidFill>
              </a:rPr>
              <a:t>1st Floor, </a:t>
            </a:r>
            <a:r>
              <a:rPr lang="en-US" sz="900" b="0" u="none" dirty="0" err="1">
                <a:solidFill>
                  <a:srgbClr val="1F3B70"/>
                </a:solidFill>
              </a:rPr>
              <a:t>Fumbally</a:t>
            </a:r>
            <a:r>
              <a:rPr lang="en-US" sz="900" b="0" u="none" dirty="0">
                <a:solidFill>
                  <a:srgbClr val="1F3B70"/>
                </a:solidFill>
              </a:rPr>
              <a:t> Square, </a:t>
            </a:r>
          </a:p>
          <a:p>
            <a:pPr algn="ctr"/>
            <a:r>
              <a:rPr lang="en-US" sz="900" b="0" u="none" dirty="0" err="1">
                <a:solidFill>
                  <a:srgbClr val="1F3B70"/>
                </a:solidFill>
              </a:rPr>
              <a:t>Fumbally</a:t>
            </a:r>
            <a:r>
              <a:rPr lang="en-US" sz="900" b="0" u="none" dirty="0">
                <a:solidFill>
                  <a:srgbClr val="1F3B70"/>
                </a:solidFill>
              </a:rPr>
              <a:t> Lane, Dublin D8</a:t>
            </a:r>
          </a:p>
        </p:txBody>
      </p:sp>
    </p:spTree>
    <p:extLst>
      <p:ext uri="{BB962C8B-B14F-4D97-AF65-F5344CB8AC3E}">
        <p14:creationId xmlns:p14="http://schemas.microsoft.com/office/powerpoint/2010/main" val="170387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FEB1B04-857A-2648-B349-F3B60EBF5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125" y="219075"/>
            <a:ext cx="2895600" cy="2688772"/>
          </a:xfrm>
          <a:prstGeom prst="rect">
            <a:avLst/>
          </a:prstGeom>
        </p:spPr>
      </p:pic>
      <p:pic>
        <p:nvPicPr>
          <p:cNvPr id="6" name="Picture 5">
            <a:extLst>
              <a:ext uri="{FF2B5EF4-FFF2-40B4-BE49-F238E27FC236}">
                <a16:creationId xmlns:a16="http://schemas.microsoft.com/office/drawing/2014/main" xmlns="" id="{CD9EE35F-B18C-5C4C-BA1C-2754528F3C7C}"/>
              </a:ext>
            </a:extLst>
          </p:cNvPr>
          <p:cNvPicPr>
            <a:picLocks noChangeAspect="1"/>
          </p:cNvPicPr>
          <p:nvPr userDrawn="1"/>
        </p:nvPicPr>
        <p:blipFill rotWithShape="1">
          <a:blip r:embed="rId3"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7" name="Rectangle 6">
            <a:extLst>
              <a:ext uri="{FF2B5EF4-FFF2-40B4-BE49-F238E27FC236}">
                <a16:creationId xmlns:a16="http://schemas.microsoft.com/office/drawing/2014/main" xmlns="" id="{F768E867-1862-AC4D-B0EE-C87E8E9A2C07}"/>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571F8107-132B-FD40-AAE9-D2F8444EDFF8}"/>
              </a:ext>
            </a:extLst>
          </p:cNvPr>
          <p:cNvSpPr/>
          <p:nvPr userDrawn="1"/>
        </p:nvSpPr>
        <p:spPr>
          <a:xfrm>
            <a:off x="0" y="3750365"/>
            <a:ext cx="9906000" cy="715617"/>
          </a:xfrm>
          <a:prstGeom prst="rect">
            <a:avLst/>
          </a:prstGeom>
          <a:solidFill>
            <a:srgbClr val="4F504F"/>
          </a:solidFill>
          <a:ln>
            <a:solidFill>
              <a:srgbClr val="4F5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xmlns="" id="{0A13FDFD-B86B-1C43-80A9-26B0EC14BBE9}"/>
              </a:ext>
            </a:extLst>
          </p:cNvPr>
          <p:cNvSpPr>
            <a:spLocks noGrp="1"/>
          </p:cNvSpPr>
          <p:nvPr>
            <p:ph type="ctrTitle"/>
          </p:nvPr>
        </p:nvSpPr>
        <p:spPr>
          <a:xfrm>
            <a:off x="742950" y="3482846"/>
            <a:ext cx="8420100" cy="1036466"/>
          </a:xfrm>
          <a:prstGeom prst="rect">
            <a:avLst/>
          </a:prstGeom>
        </p:spPr>
        <p:txBody>
          <a:bodyPr anchor="b"/>
          <a:lstStyle>
            <a:lvl1pPr algn="ctr">
              <a:defRPr sz="4800" b="0" i="0">
                <a:solidFill>
                  <a:schemeClr val="bg1"/>
                </a:solidFill>
                <a:latin typeface="Gotham Book" pitchFamily="2" charset="0"/>
                <a:cs typeface="Gotham Book" pitchFamily="2" charset="0"/>
              </a:defRPr>
            </a:lvl1pPr>
          </a:lstStyle>
          <a:p>
            <a:r>
              <a:rPr lang="en-US" dirty="0"/>
              <a:t>Click to edit Master title</a:t>
            </a:r>
          </a:p>
        </p:txBody>
      </p:sp>
      <p:sp>
        <p:nvSpPr>
          <p:cNvPr id="9" name="Slide Number Placeholder 3">
            <a:extLst>
              <a:ext uri="{FF2B5EF4-FFF2-40B4-BE49-F238E27FC236}">
                <a16:creationId xmlns:a16="http://schemas.microsoft.com/office/drawing/2014/main" xmlns="" id="{FC68E384-59C7-EF46-A7A5-FF81CA65BAC6}"/>
              </a:ext>
            </a:extLst>
          </p:cNvPr>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7943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D9EE35F-B18C-5C4C-BA1C-2754528F3C7C}"/>
              </a:ext>
            </a:extLst>
          </p:cNvPr>
          <p:cNvPicPr>
            <a:picLocks noChangeAspect="1"/>
          </p:cNvPicPr>
          <p:nvPr userDrawn="1"/>
        </p:nvPicPr>
        <p:blipFill rotWithShape="1">
          <a:blip r:embed="rId2"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7" name="Rectangle 6">
            <a:extLst>
              <a:ext uri="{FF2B5EF4-FFF2-40B4-BE49-F238E27FC236}">
                <a16:creationId xmlns:a16="http://schemas.microsoft.com/office/drawing/2014/main" xmlns="" id="{F768E867-1862-AC4D-B0EE-C87E8E9A2C07}"/>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xmlns="" id="{29F963C7-2195-5D40-A12A-C66A603376CC}"/>
              </a:ext>
            </a:extLst>
          </p:cNvPr>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419447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D9EE35F-B18C-5C4C-BA1C-2754528F3C7C}"/>
              </a:ext>
            </a:extLst>
          </p:cNvPr>
          <p:cNvPicPr>
            <a:picLocks noChangeAspect="1"/>
          </p:cNvPicPr>
          <p:nvPr userDrawn="1"/>
        </p:nvPicPr>
        <p:blipFill rotWithShape="1">
          <a:blip r:embed="rId2"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7" name="Rectangle 6">
            <a:extLst>
              <a:ext uri="{FF2B5EF4-FFF2-40B4-BE49-F238E27FC236}">
                <a16:creationId xmlns:a16="http://schemas.microsoft.com/office/drawing/2014/main" xmlns="" id="{F768E867-1862-AC4D-B0EE-C87E8E9A2C07}"/>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23386D68-2E5B-A54C-8CF9-6DAE49C8ECC0}"/>
              </a:ext>
            </a:extLst>
          </p:cNvPr>
          <p:cNvSpPr>
            <a:spLocks noGrp="1"/>
          </p:cNvSpPr>
          <p:nvPr>
            <p:ph type="title"/>
          </p:nvPr>
        </p:nvSpPr>
        <p:spPr>
          <a:xfrm>
            <a:off x="2302625" y="782570"/>
            <a:ext cx="7099070" cy="1325563"/>
          </a:xfrm>
          <a:prstGeom prst="rect">
            <a:avLst/>
          </a:prstGeom>
        </p:spPr>
        <p:txBody>
          <a:bodyPr/>
          <a:lstStyle/>
          <a:p>
            <a:pPr algn="r"/>
            <a:endParaRPr lang="en-US" dirty="0">
              <a:solidFill>
                <a:srgbClr val="052F5C"/>
              </a:solidFill>
              <a:latin typeface="Gotham Book" pitchFamily="2" charset="0"/>
              <a:cs typeface="Gotham Book" pitchFamily="2" charset="0"/>
            </a:endParaRPr>
          </a:p>
        </p:txBody>
      </p:sp>
      <p:sp>
        <p:nvSpPr>
          <p:cNvPr id="8" name="Content Placeholder 2">
            <a:extLst>
              <a:ext uri="{FF2B5EF4-FFF2-40B4-BE49-F238E27FC236}">
                <a16:creationId xmlns:a16="http://schemas.microsoft.com/office/drawing/2014/main" xmlns="" id="{6E1EC867-9394-D94A-9DA9-F3A3990CE2C1}"/>
              </a:ext>
            </a:extLst>
          </p:cNvPr>
          <p:cNvSpPr>
            <a:spLocks noGrp="1"/>
          </p:cNvSpPr>
          <p:nvPr>
            <p:ph idx="1"/>
          </p:nvPr>
        </p:nvSpPr>
        <p:spPr>
          <a:xfrm>
            <a:off x="681038" y="2683565"/>
            <a:ext cx="8720657" cy="3544573"/>
          </a:xfrm>
          <a:prstGeom prst="rect">
            <a:avLst/>
          </a:prstGeom>
        </p:spPr>
        <p:txBody>
          <a:bodyPr/>
          <a:lstStyle/>
          <a:p>
            <a:pPr>
              <a:buClr>
                <a:srgbClr val="1F3B70"/>
              </a:buClr>
              <a:buFont typeface="Wingdings" pitchFamily="2" charset="2"/>
              <a:buChar char="§"/>
            </a:pPr>
            <a:r>
              <a:rPr lang="en-IE" dirty="0">
                <a:latin typeface="Gotham Light" pitchFamily="2" charset="0"/>
                <a:cs typeface="Gotham Light" pitchFamily="2" charset="0"/>
              </a:rPr>
              <a:t>Click to add text</a:t>
            </a:r>
          </a:p>
          <a:p>
            <a:pPr lvl="1">
              <a:buClr>
                <a:srgbClr val="1F3B70"/>
              </a:buClr>
              <a:buFont typeface=".AppleSystemUIFont"/>
              <a:buChar char="&gt;"/>
            </a:pPr>
            <a:r>
              <a:rPr lang="en-US" dirty="0">
                <a:latin typeface="Gotham Light" pitchFamily="2" charset="0"/>
                <a:cs typeface="Gotham Light" pitchFamily="2" charset="0"/>
              </a:rPr>
              <a:t>Second level</a:t>
            </a:r>
          </a:p>
          <a:p>
            <a:pPr lvl="2">
              <a:buClr>
                <a:srgbClr val="1F3B70"/>
              </a:buClr>
            </a:pPr>
            <a:r>
              <a:rPr lang="en-US" dirty="0">
                <a:latin typeface="Gotham Light" pitchFamily="2" charset="0"/>
                <a:cs typeface="Gotham Light" pitchFamily="2" charset="0"/>
              </a:rPr>
              <a:t>Third level</a:t>
            </a:r>
          </a:p>
          <a:p>
            <a:pPr lvl="3">
              <a:buClr>
                <a:srgbClr val="1F3B70"/>
              </a:buClr>
              <a:buFont typeface=".AppleSystemUIFont"/>
              <a:buChar char="-"/>
            </a:pPr>
            <a:r>
              <a:rPr lang="en-US" dirty="0">
                <a:latin typeface="Gotham Light" pitchFamily="2" charset="0"/>
                <a:cs typeface="Gotham Light" pitchFamily="2" charset="0"/>
              </a:rPr>
              <a:t>Fourth level</a:t>
            </a:r>
          </a:p>
          <a:p>
            <a:pPr marL="0" indent="0">
              <a:buNone/>
            </a:pPr>
            <a:endParaRPr lang="en-US" dirty="0">
              <a:latin typeface="Gotham Light" pitchFamily="2" charset="0"/>
              <a:cs typeface="Gotham Light" pitchFamily="2" charset="0"/>
            </a:endParaRPr>
          </a:p>
        </p:txBody>
      </p:sp>
      <p:sp>
        <p:nvSpPr>
          <p:cNvPr id="9" name="Slide Number Placeholder 3">
            <a:extLst>
              <a:ext uri="{FF2B5EF4-FFF2-40B4-BE49-F238E27FC236}">
                <a16:creationId xmlns:a16="http://schemas.microsoft.com/office/drawing/2014/main" xmlns="" id="{8300E29E-577C-FD44-B7E1-24E409C1942C}"/>
              </a:ext>
            </a:extLst>
          </p:cNvPr>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335738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D9EE35F-B18C-5C4C-BA1C-2754528F3C7C}"/>
              </a:ext>
            </a:extLst>
          </p:cNvPr>
          <p:cNvPicPr>
            <a:picLocks noChangeAspect="1"/>
          </p:cNvPicPr>
          <p:nvPr userDrawn="1"/>
        </p:nvPicPr>
        <p:blipFill rotWithShape="1">
          <a:blip r:embed="rId2"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7" name="Rectangle 6">
            <a:extLst>
              <a:ext uri="{FF2B5EF4-FFF2-40B4-BE49-F238E27FC236}">
                <a16:creationId xmlns:a16="http://schemas.microsoft.com/office/drawing/2014/main" xmlns="" id="{F768E867-1862-AC4D-B0EE-C87E8E9A2C07}"/>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18DBE235-19E0-D647-B79E-A6934AACAA60}"/>
              </a:ext>
            </a:extLst>
          </p:cNvPr>
          <p:cNvSpPr>
            <a:spLocks noGrp="1"/>
          </p:cNvSpPr>
          <p:nvPr>
            <p:ph type="title"/>
          </p:nvPr>
        </p:nvSpPr>
        <p:spPr>
          <a:xfrm>
            <a:off x="398406" y="2676065"/>
            <a:ext cx="4506104" cy="1325563"/>
          </a:xfrm>
          <a:prstGeom prst="rect">
            <a:avLst/>
          </a:prstGeom>
        </p:spPr>
        <p:txBody>
          <a:bodyPr>
            <a:normAutofit/>
          </a:bodyPr>
          <a:lstStyle/>
          <a:p>
            <a:r>
              <a:rPr lang="en-IE" sz="4800" dirty="0">
                <a:solidFill>
                  <a:srgbClr val="1F3B70"/>
                </a:solidFill>
                <a:latin typeface="Gotham Medium" pitchFamily="2" charset="0"/>
                <a:cs typeface="Gotham Medium" pitchFamily="2" charset="0"/>
              </a:rPr>
              <a:t>Section Title</a:t>
            </a:r>
            <a:endParaRPr lang="en-US" sz="4800" dirty="0">
              <a:solidFill>
                <a:srgbClr val="1F3B70"/>
              </a:solidFill>
              <a:latin typeface="Gotham Medium" pitchFamily="2" charset="0"/>
              <a:cs typeface="Gotham Medium" pitchFamily="2" charset="0"/>
            </a:endParaRPr>
          </a:p>
        </p:txBody>
      </p:sp>
      <p:sp>
        <p:nvSpPr>
          <p:cNvPr id="8" name="Slide Number Placeholder 3">
            <a:extLst>
              <a:ext uri="{FF2B5EF4-FFF2-40B4-BE49-F238E27FC236}">
                <a16:creationId xmlns:a16="http://schemas.microsoft.com/office/drawing/2014/main" xmlns="" id="{57B2329A-89C7-1041-8196-6C0F5E233255}"/>
              </a:ext>
            </a:extLst>
          </p:cNvPr>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110871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D9EE35F-B18C-5C4C-BA1C-2754528F3C7C}"/>
              </a:ext>
            </a:extLst>
          </p:cNvPr>
          <p:cNvPicPr>
            <a:picLocks noChangeAspect="1"/>
          </p:cNvPicPr>
          <p:nvPr userDrawn="1"/>
        </p:nvPicPr>
        <p:blipFill rotWithShape="1">
          <a:blip r:embed="rId2"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7" name="Rectangle 6">
            <a:extLst>
              <a:ext uri="{FF2B5EF4-FFF2-40B4-BE49-F238E27FC236}">
                <a16:creationId xmlns:a16="http://schemas.microsoft.com/office/drawing/2014/main" xmlns="" id="{F768E867-1862-AC4D-B0EE-C87E8E9A2C07}"/>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xmlns="" id="{9A9543CE-4899-374B-9575-494B942B53DD}"/>
              </a:ext>
            </a:extLst>
          </p:cNvPr>
          <p:cNvSpPr>
            <a:spLocks noGrp="1"/>
          </p:cNvSpPr>
          <p:nvPr>
            <p:ph type="ctrTitle"/>
          </p:nvPr>
        </p:nvSpPr>
        <p:spPr>
          <a:xfrm>
            <a:off x="742950" y="1122363"/>
            <a:ext cx="8420100" cy="2387600"/>
          </a:xfrm>
          <a:prstGeom prst="rect">
            <a:avLst/>
          </a:prstGeom>
        </p:spPr>
        <p:txBody>
          <a:bodyPr anchor="b"/>
          <a:lstStyle>
            <a:lvl1pPr algn="ctr">
              <a:defRPr sz="6000" b="0" i="0">
                <a:solidFill>
                  <a:srgbClr val="1F3B70"/>
                </a:solidFill>
                <a:latin typeface="Gotham Book" pitchFamily="2" charset="0"/>
                <a:cs typeface="Gotham Book" pitchFamily="2" charset="0"/>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xmlns="" id="{30B54F9C-6300-0D4C-9A3A-1EB7910E3889}"/>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b="0" i="0">
                <a:solidFill>
                  <a:srgbClr val="4F504F"/>
                </a:solidFill>
                <a:latin typeface="Gotham Book" pitchFamily="2" charset="0"/>
                <a:cs typeface="Gotham Boo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3">
            <a:extLst>
              <a:ext uri="{FF2B5EF4-FFF2-40B4-BE49-F238E27FC236}">
                <a16:creationId xmlns:a16="http://schemas.microsoft.com/office/drawing/2014/main" xmlns="" id="{927B8115-7903-7F4D-9D69-2A024408F8C9}"/>
              </a:ext>
            </a:extLst>
          </p:cNvPr>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8444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C55582F-FF1B-2646-B203-7E35BBB5D4B4}"/>
              </a:ext>
            </a:extLst>
          </p:cNvPr>
          <p:cNvPicPr>
            <a:picLocks noChangeAspect="1"/>
          </p:cNvPicPr>
          <p:nvPr userDrawn="1"/>
        </p:nvPicPr>
        <p:blipFill rotWithShape="1">
          <a:blip r:embed="rId2"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9" name="Rectangle 8">
            <a:extLst>
              <a:ext uri="{FF2B5EF4-FFF2-40B4-BE49-F238E27FC236}">
                <a16:creationId xmlns:a16="http://schemas.microsoft.com/office/drawing/2014/main" xmlns="" id="{A91A9401-C8CD-AB4E-9A9E-F43C2BEB2CD4}"/>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1038" y="365127"/>
            <a:ext cx="8543925" cy="1325563"/>
          </a:xfrm>
          <a:prstGeom prst="rect">
            <a:avLst/>
          </a:prstGeom>
        </p:spPr>
        <p:txBody>
          <a:bodyPr/>
          <a:lstStyle>
            <a:lvl1pPr>
              <a:defRPr b="0" i="0">
                <a:solidFill>
                  <a:srgbClr val="1F3B70"/>
                </a:solidFill>
                <a:latin typeface="Gotham Book" pitchFamily="2" charset="0"/>
                <a:cs typeface="Gotham Book" pitchFamily="2" charset="0"/>
              </a:defRPr>
            </a:lvl1pPr>
          </a:lstStyle>
          <a:p>
            <a:r>
              <a:rPr lang="en-US" dirty="0"/>
              <a:t>Click to edit Master title style</a:t>
            </a:r>
          </a:p>
        </p:txBody>
      </p:sp>
      <p:sp>
        <p:nvSpPr>
          <p:cNvPr id="3" name="Content Placeholder 2"/>
          <p:cNvSpPr>
            <a:spLocks noGrp="1"/>
          </p:cNvSpPr>
          <p:nvPr>
            <p:ph idx="1"/>
          </p:nvPr>
        </p:nvSpPr>
        <p:spPr>
          <a:xfrm>
            <a:off x="681038" y="1825625"/>
            <a:ext cx="8543925" cy="4351338"/>
          </a:xfrm>
          <a:prstGeom prst="rect">
            <a:avLst/>
          </a:prstGeom>
        </p:spPr>
        <p:txBody>
          <a:bodyPr/>
          <a:lstStyle>
            <a:lvl1pPr>
              <a:defRPr b="0" i="0">
                <a:latin typeface="Gotham Book" pitchFamily="2" charset="0"/>
                <a:cs typeface="Gotham Book" pitchFamily="2" charset="0"/>
              </a:defRPr>
            </a:lvl1pPr>
            <a:lvl2pPr>
              <a:defRPr b="0" i="0">
                <a:latin typeface="Gotham Book" pitchFamily="2" charset="0"/>
                <a:cs typeface="Gotham Book" pitchFamily="2" charset="0"/>
              </a:defRPr>
            </a:lvl2pPr>
            <a:lvl3pPr>
              <a:defRPr b="0" i="0">
                <a:latin typeface="Gotham Book" pitchFamily="2" charset="0"/>
                <a:cs typeface="Gotham Book" pitchFamily="2" charset="0"/>
              </a:defRPr>
            </a:lvl3pPr>
            <a:lvl4pPr>
              <a:defRPr b="0" i="0">
                <a:latin typeface="Gotham Book" pitchFamily="2" charset="0"/>
                <a:cs typeface="Gotham Book" pitchFamily="2" charset="0"/>
              </a:defRPr>
            </a:lvl4pPr>
            <a:lvl5pPr>
              <a:defRPr b="0" i="0">
                <a:latin typeface="Gotham Book" pitchFamily="2" charset="0"/>
                <a:cs typeface="Gotham Book"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xmlns="" id="{A62D7AA2-6A66-4142-8E8F-B31FB832C19E}"/>
              </a:ext>
            </a:extLst>
          </p:cNvPr>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85173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BFE3BE9-98D6-AC4F-ABEE-6B1C13C79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125" y="219075"/>
            <a:ext cx="2895600" cy="2688772"/>
          </a:xfrm>
          <a:prstGeom prst="rect">
            <a:avLst/>
          </a:prstGeom>
        </p:spPr>
      </p:pic>
      <p:pic>
        <p:nvPicPr>
          <p:cNvPr id="8" name="Picture 7">
            <a:extLst>
              <a:ext uri="{FF2B5EF4-FFF2-40B4-BE49-F238E27FC236}">
                <a16:creationId xmlns:a16="http://schemas.microsoft.com/office/drawing/2014/main" xmlns="" id="{68A8C722-7D26-304B-B766-B320F8D95D79}"/>
              </a:ext>
            </a:extLst>
          </p:cNvPr>
          <p:cNvPicPr>
            <a:picLocks noChangeAspect="1"/>
          </p:cNvPicPr>
          <p:nvPr userDrawn="1"/>
        </p:nvPicPr>
        <p:blipFill rotWithShape="1">
          <a:blip r:embed="rId3"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9" name="Rectangle 8">
            <a:extLst>
              <a:ext uri="{FF2B5EF4-FFF2-40B4-BE49-F238E27FC236}">
                <a16:creationId xmlns:a16="http://schemas.microsoft.com/office/drawing/2014/main" xmlns="" id="{C649061C-0354-964C-A3C8-E2F803ED8CF2}"/>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5879" y="1709740"/>
            <a:ext cx="8543925" cy="2852737"/>
          </a:xfrm>
          <a:prstGeom prst="rect">
            <a:avLst/>
          </a:prstGeom>
        </p:spPr>
        <p:txBody>
          <a:bodyPr anchor="b"/>
          <a:lstStyle>
            <a:lvl1pPr>
              <a:defRPr sz="6000" b="0" i="0">
                <a:solidFill>
                  <a:srgbClr val="1F3B70"/>
                </a:solidFill>
                <a:latin typeface="Gotham Book" pitchFamily="2" charset="0"/>
                <a:cs typeface="Gotham Book"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b="0" i="0">
                <a:solidFill>
                  <a:srgbClr val="4F504F"/>
                </a:solidFill>
                <a:latin typeface="Gotham Book" pitchFamily="2" charset="0"/>
                <a:cs typeface="Gotham Boo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3">
            <a:extLst>
              <a:ext uri="{FF2B5EF4-FFF2-40B4-BE49-F238E27FC236}">
                <a16:creationId xmlns:a16="http://schemas.microsoft.com/office/drawing/2014/main" xmlns="" id="{29A2D0F7-B360-CF44-86B3-60CE3FAC52B2}"/>
              </a:ext>
            </a:extLst>
          </p:cNvPr>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241469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F26DF03-97B9-CE4E-BF09-D80825CF179A}"/>
              </a:ext>
            </a:extLst>
          </p:cNvPr>
          <p:cNvPicPr>
            <a:picLocks noChangeAspect="1"/>
          </p:cNvPicPr>
          <p:nvPr userDrawn="1"/>
        </p:nvPicPr>
        <p:blipFill rotWithShape="1">
          <a:blip r:embed="rId2" cstate="print">
            <a:alphaModFix amt="33000"/>
            <a:extLst>
              <a:ext uri="{28A0092B-C50C-407E-A947-70E740481C1C}">
                <a14:useLocalDpi xmlns:a14="http://schemas.microsoft.com/office/drawing/2010/main" val="0"/>
              </a:ext>
            </a:extLst>
          </a:blip>
          <a:srcRect l="33590" r="35391" b="47112"/>
          <a:stretch/>
        </p:blipFill>
        <p:spPr>
          <a:xfrm>
            <a:off x="3162543" y="381001"/>
            <a:ext cx="6756709" cy="6477000"/>
          </a:xfrm>
          <a:prstGeom prst="rect">
            <a:avLst/>
          </a:prstGeom>
        </p:spPr>
      </p:pic>
      <p:sp>
        <p:nvSpPr>
          <p:cNvPr id="9" name="Rectangle 8">
            <a:extLst>
              <a:ext uri="{FF2B5EF4-FFF2-40B4-BE49-F238E27FC236}">
                <a16:creationId xmlns:a16="http://schemas.microsoft.com/office/drawing/2014/main" xmlns="" id="{A94E2C9B-109C-8C46-9BFD-B232564D479E}"/>
              </a:ext>
            </a:extLst>
          </p:cNvPr>
          <p:cNvSpPr/>
          <p:nvPr userDrawn="1"/>
        </p:nvSpPr>
        <p:spPr>
          <a:xfrm>
            <a:off x="7315200" y="6583680"/>
            <a:ext cx="1371600" cy="274320"/>
          </a:xfrm>
          <a:prstGeom prst="rect">
            <a:avLst/>
          </a:prstGeom>
          <a:solidFill>
            <a:srgbClr val="1F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1038" y="365127"/>
            <a:ext cx="8543925" cy="1325563"/>
          </a:xfrm>
          <a:prstGeom prst="rect">
            <a:avLst/>
          </a:prstGeom>
        </p:spPr>
        <p:txBody>
          <a:bodyPr/>
          <a:lstStyle>
            <a:lvl1pPr>
              <a:defRPr b="0" i="0">
                <a:solidFill>
                  <a:srgbClr val="1F3B70"/>
                </a:solidFill>
                <a:latin typeface="Gotham Book" pitchFamily="2" charset="0"/>
                <a:cs typeface="Gotham Book" pitchFamily="2" charset="0"/>
              </a:defRPr>
            </a:lvl1p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a:prstGeom prst="rect">
            <a:avLst/>
          </a:prstGeom>
        </p:spPr>
        <p:txBody>
          <a:bodyPr/>
          <a:lstStyle>
            <a:lvl1pPr>
              <a:defRPr b="0" i="0">
                <a:solidFill>
                  <a:srgbClr val="4F504F"/>
                </a:solidFill>
                <a:latin typeface="Gotham Book" pitchFamily="2" charset="0"/>
                <a:cs typeface="Gotham Book" pitchFamily="2" charset="0"/>
              </a:defRPr>
            </a:lvl1pPr>
            <a:lvl2pPr>
              <a:defRPr b="0" i="0">
                <a:solidFill>
                  <a:srgbClr val="4F504F"/>
                </a:solidFill>
                <a:latin typeface="Gotham Book" pitchFamily="2" charset="0"/>
                <a:cs typeface="Gotham Book" pitchFamily="2" charset="0"/>
              </a:defRPr>
            </a:lvl2pPr>
            <a:lvl3pPr>
              <a:defRPr b="0" i="0">
                <a:solidFill>
                  <a:srgbClr val="4F504F"/>
                </a:solidFill>
                <a:latin typeface="Gotham Book" pitchFamily="2" charset="0"/>
                <a:cs typeface="Gotham Book" pitchFamily="2" charset="0"/>
              </a:defRPr>
            </a:lvl3pPr>
            <a:lvl4pPr>
              <a:defRPr b="0" i="0">
                <a:solidFill>
                  <a:srgbClr val="4F504F"/>
                </a:solidFill>
                <a:latin typeface="Gotham Book" pitchFamily="2" charset="0"/>
                <a:cs typeface="Gotham Book" pitchFamily="2" charset="0"/>
              </a:defRPr>
            </a:lvl4pPr>
            <a:lvl5pPr>
              <a:defRPr b="0" i="0">
                <a:solidFill>
                  <a:srgbClr val="4F504F"/>
                </a:solidFill>
                <a:latin typeface="Gotham Book" pitchFamily="2" charset="0"/>
                <a:cs typeface="Gotham Book"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lvl1pPr>
              <a:defRPr b="0" i="0">
                <a:solidFill>
                  <a:srgbClr val="4F504F"/>
                </a:solidFill>
                <a:latin typeface="Gotham Book" pitchFamily="2" charset="0"/>
                <a:cs typeface="Gotham Book" pitchFamily="2" charset="0"/>
              </a:defRPr>
            </a:lvl1pPr>
            <a:lvl2pPr>
              <a:defRPr b="0" i="0">
                <a:solidFill>
                  <a:srgbClr val="4F504F"/>
                </a:solidFill>
                <a:latin typeface="Gotham Book" pitchFamily="2" charset="0"/>
                <a:cs typeface="Gotham Book" pitchFamily="2" charset="0"/>
              </a:defRPr>
            </a:lvl2pPr>
            <a:lvl3pPr>
              <a:defRPr b="0" i="0">
                <a:solidFill>
                  <a:srgbClr val="4F504F"/>
                </a:solidFill>
                <a:latin typeface="Gotham Book" pitchFamily="2" charset="0"/>
                <a:cs typeface="Gotham Book" pitchFamily="2" charset="0"/>
              </a:defRPr>
            </a:lvl3pPr>
            <a:lvl4pPr>
              <a:defRPr b="0" i="0">
                <a:solidFill>
                  <a:srgbClr val="4F504F"/>
                </a:solidFill>
                <a:latin typeface="Gotham Book" pitchFamily="2" charset="0"/>
                <a:cs typeface="Gotham Book" pitchFamily="2" charset="0"/>
              </a:defRPr>
            </a:lvl4pPr>
            <a:lvl5pPr>
              <a:defRPr b="0" i="0">
                <a:solidFill>
                  <a:srgbClr val="4F504F"/>
                </a:solidFill>
                <a:latin typeface="Gotham Book" pitchFamily="2" charset="0"/>
                <a:cs typeface="Gotham Book"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3">
            <a:extLst>
              <a:ext uri="{FF2B5EF4-FFF2-40B4-BE49-F238E27FC236}">
                <a16:creationId xmlns:a16="http://schemas.microsoft.com/office/drawing/2014/main" xmlns="" id="{B73670BE-3C4E-1E40-842D-3FAA808DC0D9}"/>
              </a:ext>
            </a:extLst>
          </p:cNvPr>
          <p:cNvSpPr>
            <a:spLocks noGrp="1"/>
          </p:cNvSpPr>
          <p:nvPr>
            <p:ph type="sldNum" sz="quarter" idx="12"/>
          </p:nvPr>
        </p:nvSpPr>
        <p:spPr>
          <a:xfrm>
            <a:off x="7315200" y="6538277"/>
            <a:ext cx="1400418" cy="365125"/>
          </a:xfrm>
          <a:prstGeom prst="rect">
            <a:avLst/>
          </a:prstGeom>
        </p:spPr>
        <p:txBody>
          <a:bodyPr lIns="576000" rIns="324000" anchor="ctr" anchorCtr="0"/>
          <a:lstStyle>
            <a:lvl1pPr>
              <a:defRPr>
                <a:solidFill>
                  <a:schemeClr val="bg1"/>
                </a:solidFill>
              </a:defRPr>
            </a:lvl1pPr>
          </a:lstStyle>
          <a:p>
            <a:fld id="{16E2A091-E090-8F48-8280-A8012E762614}" type="slidenum">
              <a:rPr lang="en-US" smtClean="0"/>
              <a:pPr/>
              <a:t>‹#›</a:t>
            </a:fld>
            <a:endParaRPr lang="en-US"/>
          </a:p>
        </p:txBody>
      </p:sp>
    </p:spTree>
    <p:extLst>
      <p:ext uri="{BB962C8B-B14F-4D97-AF65-F5344CB8AC3E}">
        <p14:creationId xmlns:p14="http://schemas.microsoft.com/office/powerpoint/2010/main" val="142667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614733"/>
      </p:ext>
    </p:extLst>
  </p:cSld>
  <p:clrMap bg1="lt1" tx1="dk1" bg2="lt2" tx2="dk2" accent1="accent1" accent2="accent2" accent3="accent3" accent4="accent4" accent5="accent5" accent6="accent6" hlink="hlink" folHlink="folHlink"/>
  <p:sldLayoutIdLst>
    <p:sldLayoutId id="2147483679" r:id="rId1"/>
    <p:sldLayoutId id="2147483688" r:id="rId2"/>
    <p:sldLayoutId id="2147483684" r:id="rId3"/>
    <p:sldLayoutId id="2147483685" r:id="rId4"/>
    <p:sldLayoutId id="2147483686" r:id="rId5"/>
    <p:sldLayoutId id="2147483687" r:id="rId6"/>
    <p:sldLayoutId id="2147483674" r:id="rId7"/>
    <p:sldLayoutId id="2147483675" r:id="rId8"/>
    <p:sldLayoutId id="2147483676" r:id="rId9"/>
    <p:sldLayoutId id="214748368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6CB59BA-8411-9D4C-AD37-CE78D9459AFE}"/>
              </a:ext>
            </a:extLst>
          </p:cNvPr>
          <p:cNvSpPr txBox="1">
            <a:spLocks/>
          </p:cNvSpPr>
          <p:nvPr/>
        </p:nvSpPr>
        <p:spPr>
          <a:xfrm>
            <a:off x="742949" y="2646240"/>
            <a:ext cx="6101987" cy="13597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52F5C"/>
                </a:solidFill>
              </a:rPr>
              <a:t>Research Infrastructure in the Technological HE Sector</a:t>
            </a:r>
            <a:endParaRPr lang="en-US" dirty="0">
              <a:solidFill>
                <a:srgbClr val="052F5C"/>
              </a:solidFill>
            </a:endParaRPr>
          </a:p>
        </p:txBody>
      </p:sp>
      <p:sp>
        <p:nvSpPr>
          <p:cNvPr id="5" name="Title 1">
            <a:extLst>
              <a:ext uri="{FF2B5EF4-FFF2-40B4-BE49-F238E27FC236}">
                <a16:creationId xmlns:a16="http://schemas.microsoft.com/office/drawing/2014/main" xmlns="" id="{16CB59BA-8411-9D4C-AD37-CE78D9459AFE}"/>
              </a:ext>
            </a:extLst>
          </p:cNvPr>
          <p:cNvSpPr txBox="1">
            <a:spLocks/>
          </p:cNvSpPr>
          <p:nvPr/>
        </p:nvSpPr>
        <p:spPr>
          <a:xfrm>
            <a:off x="742949" y="4746170"/>
            <a:ext cx="4786994" cy="1210201"/>
          </a:xfrm>
          <a:prstGeom prst="rect">
            <a:avLst/>
          </a:prstGeom>
        </p:spPr>
        <p:txBody>
          <a:bodyPr anchor="b"/>
          <a:lstStyle>
            <a:lvl1pPr algn="ctr" defTabSz="914400" rtl="0" eaLnBrk="1" latinLnBrk="0" hangingPunct="1">
              <a:lnSpc>
                <a:spcPct val="90000"/>
              </a:lnSpc>
              <a:spcBef>
                <a:spcPct val="0"/>
              </a:spcBef>
              <a:buNone/>
              <a:defRPr sz="4800" b="0" i="0" kern="1200">
                <a:solidFill>
                  <a:schemeClr val="bg1"/>
                </a:solidFill>
                <a:latin typeface="Gotham Book" pitchFamily="2" charset="0"/>
                <a:ea typeface="+mj-ea"/>
                <a:cs typeface="Gotham Book" pitchFamily="2" charset="0"/>
              </a:defRPr>
            </a:lvl1pPr>
          </a:lstStyle>
          <a:p>
            <a:pPr algn="l"/>
            <a:r>
              <a:rPr lang="en-US" sz="2400" dirty="0" smtClean="0">
                <a:solidFill>
                  <a:srgbClr val="4F504F"/>
                </a:solidFill>
              </a:rPr>
              <a:t>Dr. Jennifer Brennan</a:t>
            </a:r>
          </a:p>
          <a:p>
            <a:pPr algn="l"/>
            <a:r>
              <a:rPr lang="en-US" sz="2400" dirty="0" smtClean="0">
                <a:solidFill>
                  <a:srgbClr val="4F504F"/>
                </a:solidFill>
              </a:rPr>
              <a:t>Director of Research &amp; Innovation</a:t>
            </a:r>
            <a:endParaRPr lang="en-US" sz="2400" dirty="0">
              <a:solidFill>
                <a:srgbClr val="4F504F"/>
              </a:solidFill>
            </a:endParaRPr>
          </a:p>
        </p:txBody>
      </p:sp>
    </p:spTree>
    <p:extLst>
      <p:ext uri="{BB962C8B-B14F-4D97-AF65-F5344CB8AC3E}">
        <p14:creationId xmlns:p14="http://schemas.microsoft.com/office/powerpoint/2010/main" val="89811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30" y="273711"/>
            <a:ext cx="8543925" cy="1325563"/>
          </a:xfrm>
        </p:spPr>
        <p:txBody>
          <a:bodyPr/>
          <a:lstStyle/>
          <a:p>
            <a:r>
              <a:rPr lang="en-IE" dirty="0" smtClean="0"/>
              <a:t>Technological Higher Education </a:t>
            </a:r>
            <a:endParaRPr lang="en-IE" dirty="0"/>
          </a:p>
        </p:txBody>
      </p:sp>
      <p:sp>
        <p:nvSpPr>
          <p:cNvPr id="3" name="Content Placeholder 2"/>
          <p:cNvSpPr>
            <a:spLocks noGrp="1"/>
          </p:cNvSpPr>
          <p:nvPr>
            <p:ph idx="1"/>
          </p:nvPr>
        </p:nvSpPr>
        <p:spPr>
          <a:xfrm>
            <a:off x="392830" y="1283245"/>
            <a:ext cx="3771637" cy="4859383"/>
          </a:xfrm>
        </p:spPr>
        <p:txBody>
          <a:bodyPr/>
          <a:lstStyle/>
          <a:p>
            <a:pPr>
              <a:buClr>
                <a:srgbClr val="1F3B70"/>
              </a:buClr>
            </a:pPr>
            <a:r>
              <a:rPr lang="en-IE" sz="2400" dirty="0" smtClean="0"/>
              <a:t>14 Institutes of Technology</a:t>
            </a:r>
          </a:p>
          <a:p>
            <a:pPr>
              <a:buClr>
                <a:srgbClr val="1F3B70"/>
              </a:buClr>
            </a:pPr>
            <a:r>
              <a:rPr lang="en-IE" sz="2400" dirty="0" smtClean="0"/>
              <a:t>Technological University Consortia</a:t>
            </a:r>
          </a:p>
          <a:p>
            <a:pPr lvl="1">
              <a:buClr>
                <a:srgbClr val="1F3B70"/>
              </a:buClr>
            </a:pPr>
            <a:r>
              <a:rPr lang="en-IE" sz="2000" dirty="0" smtClean="0"/>
              <a:t>DIT, ITT, ITB (during 2018)</a:t>
            </a:r>
          </a:p>
          <a:p>
            <a:pPr lvl="1">
              <a:buClr>
                <a:srgbClr val="1F3B70"/>
              </a:buClr>
            </a:pPr>
            <a:r>
              <a:rPr lang="en-IE" sz="2000" dirty="0" smtClean="0"/>
              <a:t>WIT and ITC</a:t>
            </a:r>
          </a:p>
          <a:p>
            <a:pPr lvl="1">
              <a:buClr>
                <a:srgbClr val="1F3B70"/>
              </a:buClr>
            </a:pPr>
            <a:r>
              <a:rPr lang="en-IE" sz="2000" dirty="0" smtClean="0"/>
              <a:t>CIT and </a:t>
            </a:r>
            <a:r>
              <a:rPr lang="en-IE" sz="2000" dirty="0" err="1" smtClean="0"/>
              <a:t>ITTra</a:t>
            </a:r>
            <a:endParaRPr lang="en-IE" sz="2000" dirty="0" smtClean="0"/>
          </a:p>
          <a:p>
            <a:pPr lvl="1">
              <a:buClr>
                <a:srgbClr val="1F3B70"/>
              </a:buClr>
            </a:pPr>
            <a:r>
              <a:rPr lang="en-IE" sz="2000" dirty="0" smtClean="0"/>
              <a:t>GMIT, ITS, LYIT</a:t>
            </a:r>
          </a:p>
          <a:p>
            <a:pPr>
              <a:buClr>
                <a:srgbClr val="1F3B70"/>
              </a:buClr>
            </a:pPr>
            <a:r>
              <a:rPr lang="en-IE" sz="2400" dirty="0" smtClean="0"/>
              <a:t>Regional focus</a:t>
            </a:r>
          </a:p>
          <a:p>
            <a:pPr lvl="1">
              <a:buClr>
                <a:srgbClr val="1F3B70"/>
              </a:buClr>
            </a:pPr>
            <a:r>
              <a:rPr lang="en-IE" sz="2000" dirty="0" smtClean="0"/>
              <a:t>SMEs</a:t>
            </a:r>
          </a:p>
          <a:p>
            <a:pPr lvl="1">
              <a:buClr>
                <a:srgbClr val="1F3B70"/>
              </a:buClr>
            </a:pPr>
            <a:r>
              <a:rPr lang="en-IE" sz="2000" dirty="0" smtClean="0"/>
              <a:t>Local community</a:t>
            </a:r>
          </a:p>
          <a:p>
            <a:pPr lvl="1">
              <a:buClr>
                <a:srgbClr val="1F3B70"/>
              </a:buClr>
            </a:pPr>
            <a:r>
              <a:rPr lang="en-IE" sz="2000" dirty="0" smtClean="0"/>
              <a:t>Technology &amp; Innovation Poles (NPF 2040)</a:t>
            </a:r>
          </a:p>
        </p:txBody>
      </p:sp>
      <p:sp>
        <p:nvSpPr>
          <p:cNvPr id="4" name="Slide Number Placeholder 3"/>
          <p:cNvSpPr>
            <a:spLocks noGrp="1"/>
          </p:cNvSpPr>
          <p:nvPr>
            <p:ph type="sldNum" sz="quarter" idx="12"/>
          </p:nvPr>
        </p:nvSpPr>
        <p:spPr/>
        <p:txBody>
          <a:bodyPr/>
          <a:lstStyle/>
          <a:p>
            <a:fld id="{16E2A091-E090-8F48-8280-A8012E762614}" type="slidenum">
              <a:rPr lang="en-US" smtClean="0"/>
              <a:pPr/>
              <a:t>1</a:t>
            </a:fld>
            <a:endParaRPr lang="en-US"/>
          </a:p>
        </p:txBody>
      </p:sp>
      <p:pic>
        <p:nvPicPr>
          <p:cNvPr id="5" name="Content Placeholder 3"/>
          <p:cNvPicPr>
            <a:picLocks noChangeAspect="1"/>
          </p:cNvPicPr>
          <p:nvPr/>
        </p:nvPicPr>
        <p:blipFill>
          <a:blip r:embed="rId2"/>
          <a:stretch>
            <a:fillRect/>
          </a:stretch>
        </p:blipFill>
        <p:spPr>
          <a:xfrm>
            <a:off x="4164467" y="1459865"/>
            <a:ext cx="5348704" cy="4351338"/>
          </a:xfrm>
          <a:prstGeom prst="rect">
            <a:avLst/>
          </a:prstGeom>
        </p:spPr>
      </p:pic>
    </p:spTree>
    <p:extLst>
      <p:ext uri="{BB962C8B-B14F-4D97-AF65-F5344CB8AC3E}">
        <p14:creationId xmlns:p14="http://schemas.microsoft.com/office/powerpoint/2010/main" val="338591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Research &amp; Innovation</a:t>
            </a:r>
            <a:endParaRPr lang="en-IE" dirty="0"/>
          </a:p>
        </p:txBody>
      </p:sp>
      <p:sp>
        <p:nvSpPr>
          <p:cNvPr id="4" name="Slide Number Placeholder 3"/>
          <p:cNvSpPr>
            <a:spLocks noGrp="1"/>
          </p:cNvSpPr>
          <p:nvPr>
            <p:ph type="sldNum" sz="quarter" idx="12"/>
          </p:nvPr>
        </p:nvSpPr>
        <p:spPr/>
        <p:txBody>
          <a:bodyPr/>
          <a:lstStyle/>
          <a:p>
            <a:fld id="{16E2A091-E090-8F48-8280-A8012E762614}" type="slidenum">
              <a:rPr lang="en-US" smtClean="0"/>
              <a:pPr/>
              <a:t>2</a:t>
            </a:fld>
            <a:endParaRPr lang="en-US"/>
          </a:p>
        </p:txBody>
      </p:sp>
      <p:graphicFrame>
        <p:nvGraphicFramePr>
          <p:cNvPr id="6" name="Table 5">
            <a:extLst>
              <a:ext uri="{FF2B5EF4-FFF2-40B4-BE49-F238E27FC236}">
                <a16:creationId xmlns="" xmlns:a16="http://schemas.microsoft.com/office/drawing/2014/main" id="{5C015E93-E6A9-4597-9B71-FE06EA2DC341}"/>
              </a:ext>
            </a:extLst>
          </p:cNvPr>
          <p:cNvGraphicFramePr>
            <a:graphicFrameLocks noGrp="1"/>
          </p:cNvGraphicFramePr>
          <p:nvPr>
            <p:extLst>
              <p:ext uri="{D42A27DB-BD31-4B8C-83A1-F6EECF244321}">
                <p14:modId xmlns:p14="http://schemas.microsoft.com/office/powerpoint/2010/main" val="3559020922"/>
              </p:ext>
            </p:extLst>
          </p:nvPr>
        </p:nvGraphicFramePr>
        <p:xfrm>
          <a:off x="681038" y="1107254"/>
          <a:ext cx="8941933" cy="5307665"/>
        </p:xfrm>
        <a:graphic>
          <a:graphicData uri="http://schemas.openxmlformats.org/drawingml/2006/table">
            <a:tbl>
              <a:tblPr firstRow="1" firstCol="1" bandRow="1">
                <a:tableStyleId>{3B4B98B0-60AC-42C2-AFA5-B58CD77FA1E5}</a:tableStyleId>
              </a:tblPr>
              <a:tblGrid>
                <a:gridCol w="3866922">
                  <a:extLst>
                    <a:ext uri="{9D8B030D-6E8A-4147-A177-3AD203B41FA5}">
                      <a16:colId xmlns="" xmlns:a16="http://schemas.microsoft.com/office/drawing/2014/main" val="2392345536"/>
                    </a:ext>
                  </a:extLst>
                </a:gridCol>
                <a:gridCol w="5075011">
                  <a:extLst>
                    <a:ext uri="{9D8B030D-6E8A-4147-A177-3AD203B41FA5}">
                      <a16:colId xmlns="" xmlns:a16="http://schemas.microsoft.com/office/drawing/2014/main" val="2091436119"/>
                    </a:ext>
                  </a:extLst>
                </a:gridCol>
              </a:tblGrid>
              <a:tr h="474304">
                <a:tc>
                  <a:txBody>
                    <a:bodyPr/>
                    <a:lstStyle/>
                    <a:p>
                      <a:pPr>
                        <a:lnSpc>
                          <a:spcPct val="115000"/>
                        </a:lnSpc>
                        <a:spcAft>
                          <a:spcPts val="0"/>
                        </a:spcAft>
                      </a:pPr>
                      <a:endParaRPr lang="en-IE" sz="160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endParaRPr lang="en-IE" sz="160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2403996506"/>
                  </a:ext>
                </a:extLst>
              </a:tr>
              <a:tr h="542062">
                <a:tc>
                  <a:txBody>
                    <a:bodyPr/>
                    <a:lstStyle/>
                    <a:p>
                      <a:pPr>
                        <a:lnSpc>
                          <a:spcPct val="115000"/>
                        </a:lnSpc>
                        <a:spcAft>
                          <a:spcPts val="0"/>
                        </a:spcAft>
                      </a:pPr>
                      <a:r>
                        <a:rPr lang="en-US" sz="1600" dirty="0">
                          <a:solidFill>
                            <a:srgbClr val="1F3B70"/>
                          </a:solidFill>
                          <a:effectLst/>
                          <a:latin typeface="Gotham Book"/>
                        </a:rPr>
                        <a:t>Postgraduate Student Enrolments </a:t>
                      </a:r>
                      <a:endParaRPr lang="en-IE" sz="1600" b="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r>
                        <a:rPr lang="en-US" sz="1600" dirty="0" smtClean="0">
                          <a:solidFill>
                            <a:srgbClr val="1F3B70"/>
                          </a:solidFill>
                          <a:effectLst/>
                          <a:latin typeface="Gotham Book"/>
                        </a:rPr>
                        <a:t>~1500 </a:t>
                      </a:r>
                    </a:p>
                    <a:p>
                      <a:pPr algn="ctr">
                        <a:lnSpc>
                          <a:spcPct val="115000"/>
                        </a:lnSpc>
                        <a:spcAft>
                          <a:spcPts val="0"/>
                        </a:spcAft>
                      </a:pPr>
                      <a:r>
                        <a:rPr lang="en-US" sz="1600" dirty="0" smtClean="0">
                          <a:solidFill>
                            <a:srgbClr val="1F3B70"/>
                          </a:solidFill>
                          <a:effectLst/>
                          <a:latin typeface="Gotham Book"/>
                        </a:rPr>
                        <a:t>14</a:t>
                      </a:r>
                      <a:r>
                        <a:rPr lang="en-US" sz="1600" dirty="0">
                          <a:solidFill>
                            <a:srgbClr val="1F3B70"/>
                          </a:solidFill>
                          <a:effectLst/>
                          <a:latin typeface="Gotham Book"/>
                        </a:rPr>
                        <a:t>% of HE </a:t>
                      </a:r>
                      <a:r>
                        <a:rPr lang="en-US" sz="1600" dirty="0" smtClean="0">
                          <a:solidFill>
                            <a:srgbClr val="1F3B70"/>
                          </a:solidFill>
                          <a:effectLst/>
                          <a:latin typeface="Gotham Book"/>
                        </a:rPr>
                        <a:t>total</a:t>
                      </a:r>
                      <a:endParaRPr lang="en-IE" sz="1600" dirty="0">
                        <a:solidFill>
                          <a:srgbClr val="1F3B70"/>
                        </a:solidFill>
                        <a:effectLst/>
                        <a:latin typeface="Gotham Book"/>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2698252337"/>
                  </a:ext>
                </a:extLst>
              </a:tr>
              <a:tr h="302749">
                <a:tc>
                  <a:txBody>
                    <a:bodyPr/>
                    <a:lstStyle/>
                    <a:p>
                      <a:pPr>
                        <a:lnSpc>
                          <a:spcPct val="115000"/>
                        </a:lnSpc>
                        <a:spcAft>
                          <a:spcPts val="0"/>
                        </a:spcAft>
                      </a:pPr>
                      <a:r>
                        <a:rPr lang="en-US" sz="1600" dirty="0">
                          <a:solidFill>
                            <a:srgbClr val="1F3B70"/>
                          </a:solidFill>
                          <a:effectLst/>
                          <a:latin typeface="Gotham Book"/>
                        </a:rPr>
                        <a:t>Research </a:t>
                      </a:r>
                      <a:r>
                        <a:rPr lang="en-US" sz="1600" dirty="0" smtClean="0">
                          <a:solidFill>
                            <a:srgbClr val="1F3B70"/>
                          </a:solidFill>
                          <a:effectLst/>
                          <a:latin typeface="Gotham Book"/>
                        </a:rPr>
                        <a:t>Staff</a:t>
                      </a:r>
                      <a:endParaRPr lang="en-IE" sz="1600" b="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r>
                        <a:rPr lang="en-US" sz="1600" dirty="0">
                          <a:solidFill>
                            <a:srgbClr val="1F3B70"/>
                          </a:solidFill>
                          <a:effectLst/>
                          <a:latin typeface="Gotham Book"/>
                        </a:rPr>
                        <a:t>~400</a:t>
                      </a:r>
                      <a:endParaRPr lang="en-IE" sz="160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1497554071"/>
                  </a:ext>
                </a:extLst>
              </a:tr>
              <a:tr h="542062">
                <a:tc>
                  <a:txBody>
                    <a:bodyPr/>
                    <a:lstStyle/>
                    <a:p>
                      <a:pPr>
                        <a:lnSpc>
                          <a:spcPct val="115000"/>
                        </a:lnSpc>
                        <a:spcAft>
                          <a:spcPts val="0"/>
                        </a:spcAft>
                      </a:pPr>
                      <a:r>
                        <a:rPr lang="en-US" sz="1600" dirty="0">
                          <a:solidFill>
                            <a:srgbClr val="1F3B70"/>
                          </a:solidFill>
                          <a:effectLst/>
                          <a:latin typeface="Gotham Book"/>
                        </a:rPr>
                        <a:t>Annual Expenditure on Research and </a:t>
                      </a:r>
                      <a:r>
                        <a:rPr lang="en-US" sz="1600" dirty="0" smtClean="0">
                          <a:solidFill>
                            <a:srgbClr val="1F3B70"/>
                          </a:solidFill>
                          <a:effectLst/>
                          <a:latin typeface="Gotham Book"/>
                        </a:rPr>
                        <a:t>Development</a:t>
                      </a:r>
                      <a:endParaRPr lang="en-IE" sz="1600" b="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r>
                        <a:rPr lang="en-US" sz="1600" dirty="0">
                          <a:solidFill>
                            <a:srgbClr val="1F3B70"/>
                          </a:solidFill>
                          <a:effectLst/>
                          <a:latin typeface="Gotham Book"/>
                        </a:rPr>
                        <a:t>€60.5M </a:t>
                      </a:r>
                      <a:r>
                        <a:rPr lang="en-US" sz="1600" dirty="0" smtClean="0">
                          <a:solidFill>
                            <a:srgbClr val="1F3B70"/>
                          </a:solidFill>
                          <a:effectLst/>
                          <a:latin typeface="Gotham Book"/>
                        </a:rPr>
                        <a:t>(</a:t>
                      </a:r>
                      <a:r>
                        <a:rPr lang="en-US" sz="1600" dirty="0">
                          <a:solidFill>
                            <a:srgbClr val="1F3B70"/>
                          </a:solidFill>
                          <a:effectLst/>
                          <a:latin typeface="Gotham Book"/>
                        </a:rPr>
                        <a:t>€5.7M from industry</a:t>
                      </a:r>
                      <a:r>
                        <a:rPr lang="en-US" sz="1600" dirty="0" smtClean="0">
                          <a:solidFill>
                            <a:srgbClr val="1F3B70"/>
                          </a:solidFill>
                          <a:effectLst/>
                          <a:latin typeface="Gotham Book"/>
                        </a:rPr>
                        <a:t>)</a:t>
                      </a:r>
                    </a:p>
                    <a:p>
                      <a:pPr algn="ctr">
                        <a:lnSpc>
                          <a:spcPct val="115000"/>
                        </a:lnSpc>
                        <a:spcAft>
                          <a:spcPts val="0"/>
                        </a:spcAft>
                      </a:pPr>
                      <a:r>
                        <a:rPr lang="en-US" sz="1600" dirty="0" smtClean="0">
                          <a:solidFill>
                            <a:srgbClr val="1F3B70"/>
                          </a:solidFill>
                          <a:effectLst/>
                          <a:latin typeface="Gotham Book"/>
                          <a:ea typeface="Calibri" panose="020F0502020204030204" pitchFamily="34" charset="0"/>
                          <a:cs typeface="Times New Roman" panose="02020603050405020304" pitchFamily="18" charset="0"/>
                        </a:rPr>
                        <a:t>Increased 3-fold 2004-2014</a:t>
                      </a:r>
                      <a:endParaRPr lang="en-IE" sz="160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2354916237"/>
                  </a:ext>
                </a:extLst>
              </a:tr>
              <a:tr h="1626186">
                <a:tc>
                  <a:txBody>
                    <a:bodyPr/>
                    <a:lstStyle/>
                    <a:p>
                      <a:pPr>
                        <a:lnSpc>
                          <a:spcPct val="115000"/>
                        </a:lnSpc>
                        <a:spcAft>
                          <a:spcPts val="0"/>
                        </a:spcAft>
                      </a:pPr>
                      <a:r>
                        <a:rPr lang="en-US" sz="1600" dirty="0">
                          <a:solidFill>
                            <a:srgbClr val="1F3B70"/>
                          </a:solidFill>
                          <a:effectLst/>
                          <a:latin typeface="Gotham Book"/>
                        </a:rPr>
                        <a:t>Knowledge Transfer Metrics</a:t>
                      </a:r>
                      <a:endParaRPr lang="en-IE" sz="1600" b="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r>
                        <a:rPr lang="en-US" sz="1600" dirty="0">
                          <a:solidFill>
                            <a:srgbClr val="1F3B70"/>
                          </a:solidFill>
                          <a:effectLst/>
                          <a:latin typeface="Gotham Book"/>
                        </a:rPr>
                        <a:t>52% of Business Access to Research Expertise*</a:t>
                      </a:r>
                      <a:endParaRPr lang="en-IE" sz="1600" dirty="0">
                        <a:solidFill>
                          <a:srgbClr val="1F3B70"/>
                        </a:solidFill>
                        <a:effectLst/>
                        <a:latin typeface="Gotham Book"/>
                      </a:endParaRPr>
                    </a:p>
                    <a:p>
                      <a:pPr algn="ctr">
                        <a:lnSpc>
                          <a:spcPct val="115000"/>
                        </a:lnSpc>
                        <a:spcAft>
                          <a:spcPts val="0"/>
                        </a:spcAft>
                      </a:pPr>
                      <a:r>
                        <a:rPr lang="en-US" sz="1600" dirty="0">
                          <a:solidFill>
                            <a:srgbClr val="1F3B70"/>
                          </a:solidFill>
                          <a:effectLst/>
                          <a:latin typeface="Gotham Book"/>
                        </a:rPr>
                        <a:t> </a:t>
                      </a:r>
                      <a:endParaRPr lang="en-IE" sz="1600" dirty="0">
                        <a:solidFill>
                          <a:srgbClr val="1F3B70"/>
                        </a:solidFill>
                        <a:effectLst/>
                        <a:latin typeface="Gotham Book"/>
                      </a:endParaRPr>
                    </a:p>
                    <a:p>
                      <a:pPr algn="ctr">
                        <a:lnSpc>
                          <a:spcPct val="115000"/>
                        </a:lnSpc>
                        <a:spcAft>
                          <a:spcPts val="0"/>
                        </a:spcAft>
                      </a:pPr>
                      <a:r>
                        <a:rPr lang="en-US" sz="1600" dirty="0">
                          <a:solidFill>
                            <a:srgbClr val="1F3B70"/>
                          </a:solidFill>
                          <a:effectLst/>
                          <a:latin typeface="Gotham Book"/>
                        </a:rPr>
                        <a:t>20% of Invention Disclosures</a:t>
                      </a:r>
                      <a:endParaRPr lang="en-IE" sz="1600" dirty="0">
                        <a:solidFill>
                          <a:srgbClr val="1F3B70"/>
                        </a:solidFill>
                        <a:effectLst/>
                        <a:latin typeface="Gotham Book"/>
                      </a:endParaRPr>
                    </a:p>
                    <a:p>
                      <a:pPr algn="ctr">
                        <a:lnSpc>
                          <a:spcPct val="115000"/>
                        </a:lnSpc>
                        <a:spcAft>
                          <a:spcPts val="0"/>
                        </a:spcAft>
                      </a:pPr>
                      <a:r>
                        <a:rPr lang="en-US" sz="1600" dirty="0">
                          <a:solidFill>
                            <a:srgbClr val="1F3B70"/>
                          </a:solidFill>
                          <a:effectLst/>
                          <a:latin typeface="Gotham Book"/>
                        </a:rPr>
                        <a:t>19% of </a:t>
                      </a:r>
                      <a:r>
                        <a:rPr lang="en-US" sz="1600" dirty="0" err="1">
                          <a:solidFill>
                            <a:srgbClr val="1F3B70"/>
                          </a:solidFill>
                          <a:effectLst/>
                          <a:latin typeface="Gotham Book"/>
                        </a:rPr>
                        <a:t>Licences</a:t>
                      </a:r>
                      <a:r>
                        <a:rPr lang="en-US" sz="1600" dirty="0">
                          <a:solidFill>
                            <a:srgbClr val="1F3B70"/>
                          </a:solidFill>
                          <a:effectLst/>
                          <a:latin typeface="Gotham Book"/>
                        </a:rPr>
                        <a:t>, Options and Assignments</a:t>
                      </a:r>
                      <a:endParaRPr lang="en-IE" sz="1600" dirty="0">
                        <a:solidFill>
                          <a:srgbClr val="1F3B70"/>
                        </a:solidFill>
                        <a:effectLst/>
                        <a:latin typeface="Gotham Book"/>
                      </a:endParaRPr>
                    </a:p>
                    <a:p>
                      <a:pPr algn="ctr">
                        <a:lnSpc>
                          <a:spcPct val="115000"/>
                        </a:lnSpc>
                        <a:spcAft>
                          <a:spcPts val="0"/>
                        </a:spcAft>
                      </a:pPr>
                      <a:r>
                        <a:rPr lang="en-US" sz="1600" dirty="0">
                          <a:solidFill>
                            <a:srgbClr val="1F3B70"/>
                          </a:solidFill>
                          <a:effectLst/>
                          <a:latin typeface="Gotham Book"/>
                        </a:rPr>
                        <a:t>21% of New </a:t>
                      </a:r>
                      <a:r>
                        <a:rPr lang="en-US" sz="1600" dirty="0" smtClean="0">
                          <a:solidFill>
                            <a:srgbClr val="1F3B70"/>
                          </a:solidFill>
                          <a:effectLst/>
                          <a:latin typeface="Gotham Book"/>
                        </a:rPr>
                        <a:t>Spin-Outs</a:t>
                      </a:r>
                      <a:endParaRPr lang="en-IE" sz="1600" dirty="0">
                        <a:solidFill>
                          <a:srgbClr val="1F3B70"/>
                        </a:solidFill>
                        <a:effectLst/>
                        <a:latin typeface="Gotham Book"/>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3554688655"/>
                  </a:ext>
                </a:extLst>
              </a:tr>
              <a:tr h="661098">
                <a:tc>
                  <a:txBody>
                    <a:bodyPr/>
                    <a:lstStyle/>
                    <a:p>
                      <a:pPr>
                        <a:lnSpc>
                          <a:spcPct val="115000"/>
                        </a:lnSpc>
                        <a:spcAft>
                          <a:spcPts val="0"/>
                        </a:spcAft>
                      </a:pPr>
                      <a:r>
                        <a:rPr lang="en-US" sz="1600" dirty="0">
                          <a:solidFill>
                            <a:srgbClr val="1F3B70"/>
                          </a:solidFill>
                          <a:effectLst/>
                          <a:latin typeface="Gotham Book"/>
                        </a:rPr>
                        <a:t>Horizon 2020 Income</a:t>
                      </a:r>
                      <a:endParaRPr lang="en-IE" sz="1600" b="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r>
                        <a:rPr lang="en-US" sz="1600" dirty="0">
                          <a:solidFill>
                            <a:srgbClr val="1F3B70"/>
                          </a:solidFill>
                          <a:effectLst/>
                          <a:latin typeface="Gotham Book"/>
                        </a:rPr>
                        <a:t>€16M</a:t>
                      </a:r>
                      <a:endParaRPr lang="en-IE" sz="1600" dirty="0">
                        <a:solidFill>
                          <a:srgbClr val="1F3B70"/>
                        </a:solidFill>
                        <a:effectLst/>
                        <a:latin typeface="Gotham Book"/>
                      </a:endParaRPr>
                    </a:p>
                    <a:p>
                      <a:pPr algn="ctr">
                        <a:lnSpc>
                          <a:spcPct val="115000"/>
                        </a:lnSpc>
                        <a:spcAft>
                          <a:spcPts val="0"/>
                        </a:spcAft>
                      </a:pPr>
                      <a:r>
                        <a:rPr lang="en-US" sz="1600" dirty="0">
                          <a:solidFill>
                            <a:srgbClr val="1F3B70"/>
                          </a:solidFill>
                          <a:effectLst/>
                          <a:latin typeface="Gotham Book"/>
                        </a:rPr>
                        <a:t>9.6% success rate</a:t>
                      </a:r>
                      <a:endParaRPr lang="en-IE" sz="160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2843106330"/>
                  </a:ext>
                </a:extLst>
              </a:tr>
              <a:tr h="271031">
                <a:tc>
                  <a:txBody>
                    <a:bodyPr/>
                    <a:lstStyle/>
                    <a:p>
                      <a:pPr>
                        <a:lnSpc>
                          <a:spcPct val="115000"/>
                        </a:lnSpc>
                        <a:spcAft>
                          <a:spcPts val="0"/>
                        </a:spcAft>
                      </a:pPr>
                      <a:r>
                        <a:rPr lang="en-US" sz="1600" dirty="0">
                          <a:solidFill>
                            <a:srgbClr val="1F3B70"/>
                          </a:solidFill>
                          <a:effectLst/>
                          <a:latin typeface="Gotham Book"/>
                        </a:rPr>
                        <a:t>Company Incubation</a:t>
                      </a:r>
                      <a:endParaRPr lang="en-IE" sz="1600" b="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r>
                        <a:rPr lang="en-US" sz="1600" dirty="0">
                          <a:solidFill>
                            <a:srgbClr val="1F3B70"/>
                          </a:solidFill>
                          <a:effectLst/>
                          <a:latin typeface="Gotham Book"/>
                        </a:rPr>
                        <a:t>522 companies hosted in incubator</a:t>
                      </a:r>
                      <a:endParaRPr lang="en-IE" sz="160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3411801816"/>
                  </a:ext>
                </a:extLst>
              </a:tr>
              <a:tr h="271031">
                <a:tc>
                  <a:txBody>
                    <a:bodyPr/>
                    <a:lstStyle/>
                    <a:p>
                      <a:pPr>
                        <a:lnSpc>
                          <a:spcPct val="115000"/>
                        </a:lnSpc>
                        <a:spcAft>
                          <a:spcPts val="0"/>
                        </a:spcAft>
                      </a:pPr>
                      <a:r>
                        <a:rPr lang="en-US" sz="1600" dirty="0">
                          <a:solidFill>
                            <a:srgbClr val="1F3B70"/>
                          </a:solidFill>
                          <a:effectLst/>
                          <a:latin typeface="Gotham Book"/>
                        </a:rPr>
                        <a:t>Technology Gateways</a:t>
                      </a:r>
                      <a:endParaRPr lang="en-IE" sz="1600" b="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r>
                        <a:rPr lang="en-US" sz="1600" dirty="0">
                          <a:solidFill>
                            <a:srgbClr val="1F3B70"/>
                          </a:solidFill>
                          <a:effectLst/>
                          <a:latin typeface="Gotham Book"/>
                        </a:rPr>
                        <a:t>15 Gateways plus 2 Clusters</a:t>
                      </a:r>
                      <a:endParaRPr lang="en-IE" sz="160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2441494650"/>
                  </a:ext>
                </a:extLst>
              </a:tr>
              <a:tr h="542062">
                <a:tc>
                  <a:txBody>
                    <a:bodyPr/>
                    <a:lstStyle/>
                    <a:p>
                      <a:pPr>
                        <a:lnSpc>
                          <a:spcPct val="115000"/>
                        </a:lnSpc>
                        <a:spcAft>
                          <a:spcPts val="0"/>
                        </a:spcAft>
                      </a:pPr>
                      <a:r>
                        <a:rPr lang="en-IE" sz="1600" dirty="0">
                          <a:solidFill>
                            <a:srgbClr val="1F3B70"/>
                          </a:solidFill>
                          <a:effectLst/>
                          <a:latin typeface="Gotham Book"/>
                        </a:rPr>
                        <a:t>Large-Scale National Centres</a:t>
                      </a:r>
                    </a:p>
                    <a:p>
                      <a:pPr>
                        <a:lnSpc>
                          <a:spcPct val="115000"/>
                        </a:lnSpc>
                        <a:spcAft>
                          <a:spcPts val="0"/>
                        </a:spcAft>
                      </a:pPr>
                      <a:endParaRPr lang="en-IE" sz="1600" b="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R w="12700" cap="flat" cmpd="sng" algn="ctr">
                      <a:solidFill>
                        <a:srgbClr val="1F3B70"/>
                      </a:solidFill>
                      <a:prstDash val="solid"/>
                      <a:round/>
                      <a:headEnd type="none" w="med" len="med"/>
                      <a:tailEnd type="none" w="med" len="med"/>
                    </a:lnR>
                  </a:tcPr>
                </a:tc>
                <a:tc>
                  <a:txBody>
                    <a:bodyPr/>
                    <a:lstStyle/>
                    <a:p>
                      <a:pPr algn="ctr">
                        <a:lnSpc>
                          <a:spcPct val="115000"/>
                        </a:lnSpc>
                        <a:spcAft>
                          <a:spcPts val="0"/>
                        </a:spcAft>
                      </a:pPr>
                      <a:r>
                        <a:rPr lang="en-IE" sz="1600" dirty="0">
                          <a:solidFill>
                            <a:srgbClr val="1F3B70"/>
                          </a:solidFill>
                          <a:effectLst/>
                          <a:latin typeface="Gotham Book"/>
                        </a:rPr>
                        <a:t>IOTs in 9 of 14 EI/IDA Tech</a:t>
                      </a:r>
                      <a:r>
                        <a:rPr lang="en-IE" sz="1600" baseline="0" dirty="0">
                          <a:solidFill>
                            <a:srgbClr val="1F3B70"/>
                          </a:solidFill>
                          <a:effectLst/>
                          <a:latin typeface="Gotham Book"/>
                        </a:rPr>
                        <a:t> Centres</a:t>
                      </a:r>
                    </a:p>
                    <a:p>
                      <a:pPr algn="ctr">
                        <a:lnSpc>
                          <a:spcPct val="115000"/>
                        </a:lnSpc>
                        <a:spcAft>
                          <a:spcPts val="0"/>
                        </a:spcAft>
                      </a:pPr>
                      <a:r>
                        <a:rPr lang="en-IE" sz="1600" baseline="0" dirty="0">
                          <a:solidFill>
                            <a:srgbClr val="1F3B70"/>
                          </a:solidFill>
                          <a:effectLst/>
                          <a:latin typeface="Gotham Book"/>
                        </a:rPr>
                        <a:t>IOTs in 10 of 17 SFI Centres</a:t>
                      </a:r>
                      <a:endParaRPr lang="en-IE" sz="1600" dirty="0">
                        <a:solidFill>
                          <a:srgbClr val="1F3B70"/>
                        </a:solidFill>
                        <a:effectLst/>
                        <a:latin typeface="Gotham Book"/>
                        <a:ea typeface="Calibri" panose="020F0502020204030204" pitchFamily="34" charset="0"/>
                        <a:cs typeface="Times New Roman" panose="02020603050405020304" pitchFamily="18" charset="0"/>
                      </a:endParaRPr>
                    </a:p>
                  </a:txBody>
                  <a:tcPr marL="59954" marR="59954" marT="0" marB="0">
                    <a:lnL w="12700" cap="flat" cmpd="sng" algn="ctr">
                      <a:solidFill>
                        <a:srgbClr val="1F3B70"/>
                      </a:solidFill>
                      <a:prstDash val="solid"/>
                      <a:round/>
                      <a:headEnd type="none" w="med" len="med"/>
                      <a:tailEnd type="none" w="med" len="med"/>
                    </a:ln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7416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Case Study</a:t>
            </a:r>
            <a:endParaRPr lang="en-I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4159" y="189708"/>
            <a:ext cx="2381250" cy="838200"/>
          </a:xfrm>
        </p:spPr>
      </p:pic>
      <p:sp>
        <p:nvSpPr>
          <p:cNvPr id="4" name="Slide Number Placeholder 3"/>
          <p:cNvSpPr>
            <a:spLocks noGrp="1"/>
          </p:cNvSpPr>
          <p:nvPr>
            <p:ph type="sldNum" sz="quarter" idx="12"/>
          </p:nvPr>
        </p:nvSpPr>
        <p:spPr/>
        <p:txBody>
          <a:bodyPr/>
          <a:lstStyle/>
          <a:p>
            <a:fld id="{16E2A091-E090-8F48-8280-A8012E762614}" type="slidenum">
              <a:rPr lang="en-US" smtClean="0"/>
              <a:pPr/>
              <a:t>3</a:t>
            </a:fld>
            <a:endParaRPr lang="en-US"/>
          </a:p>
        </p:txBody>
      </p:sp>
      <p:sp>
        <p:nvSpPr>
          <p:cNvPr id="7" name="Content Placeholder 2"/>
          <p:cNvSpPr txBox="1">
            <a:spLocks/>
          </p:cNvSpPr>
          <p:nvPr/>
        </p:nvSpPr>
        <p:spPr>
          <a:xfrm>
            <a:off x="750708" y="1445779"/>
            <a:ext cx="532787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Book" pitchFamily="2" charset="0"/>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Book" pitchFamily="2" charset="0"/>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Book" pitchFamily="2" charset="0"/>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pitchFamily="2" charset="0"/>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52F5C"/>
              </a:buClr>
              <a:buNone/>
            </a:pPr>
            <a:r>
              <a:rPr lang="en-IE" sz="2400" dirty="0" smtClean="0">
                <a:solidFill>
                  <a:srgbClr val="1F3B70"/>
                </a:solidFill>
              </a:rPr>
              <a:t>South Eastern Applied Materials Research Centre</a:t>
            </a:r>
          </a:p>
          <a:p>
            <a:pPr>
              <a:buClr>
                <a:srgbClr val="052F5C"/>
              </a:buClr>
            </a:pPr>
            <a:r>
              <a:rPr lang="en-IE" sz="2000" dirty="0" smtClean="0"/>
              <a:t>Cutting-Edge </a:t>
            </a:r>
            <a:r>
              <a:rPr lang="en-IE" sz="2000" dirty="0"/>
              <a:t>and Industry-Focused Research</a:t>
            </a:r>
          </a:p>
          <a:p>
            <a:pPr>
              <a:buClr>
                <a:srgbClr val="052F5C"/>
              </a:buClr>
            </a:pPr>
            <a:r>
              <a:rPr lang="en-IE" sz="2000" dirty="0"/>
              <a:t>Partner in I-FORM Advanced Manufacturing Centre </a:t>
            </a:r>
          </a:p>
          <a:p>
            <a:pPr>
              <a:buClr>
                <a:srgbClr val="052F5C"/>
              </a:buClr>
            </a:pPr>
            <a:r>
              <a:rPr lang="en-IE" sz="2000" dirty="0"/>
              <a:t>Part of Technology Gateway Network</a:t>
            </a:r>
          </a:p>
          <a:p>
            <a:pPr>
              <a:buClr>
                <a:srgbClr val="052F5C"/>
              </a:buClr>
            </a:pPr>
            <a:r>
              <a:rPr lang="en-IE" sz="2000" dirty="0"/>
              <a:t>Suite of Instrumentation, with capability in:</a:t>
            </a:r>
            <a:endParaRPr lang="en-IE" sz="1800" dirty="0"/>
          </a:p>
          <a:p>
            <a:pPr lvl="1">
              <a:buClr>
                <a:srgbClr val="052F5C"/>
              </a:buClr>
            </a:pPr>
            <a:r>
              <a:rPr lang="en-IE" sz="1600" dirty="0" smtClean="0"/>
              <a:t>Materials Characterisation</a:t>
            </a:r>
          </a:p>
          <a:p>
            <a:pPr lvl="1">
              <a:buClr>
                <a:srgbClr val="052F5C"/>
              </a:buClr>
            </a:pPr>
            <a:r>
              <a:rPr lang="en-IE" sz="1600" dirty="0" smtClean="0"/>
              <a:t>Mechanical Property Analysis</a:t>
            </a:r>
          </a:p>
          <a:p>
            <a:pPr lvl="1">
              <a:buClr>
                <a:srgbClr val="052F5C"/>
              </a:buClr>
            </a:pPr>
            <a:r>
              <a:rPr lang="en-IE" sz="1600" dirty="0" smtClean="0"/>
              <a:t>Failure Analysis</a:t>
            </a:r>
          </a:p>
          <a:p>
            <a:pPr lvl="1">
              <a:buClr>
                <a:srgbClr val="052F5C"/>
              </a:buClr>
            </a:pPr>
            <a:r>
              <a:rPr lang="en-IE" sz="1600" dirty="0" smtClean="0"/>
              <a:t>Metrology Analysis</a:t>
            </a:r>
          </a:p>
          <a:p>
            <a:pPr lvl="1">
              <a:buClr>
                <a:srgbClr val="052F5C"/>
              </a:buClr>
            </a:pPr>
            <a:r>
              <a:rPr lang="en-IE" sz="1600" dirty="0"/>
              <a:t>Contamination </a:t>
            </a:r>
            <a:r>
              <a:rPr lang="en-IE" sz="1600" dirty="0" smtClean="0"/>
              <a:t>Identification/Analysis</a:t>
            </a:r>
          </a:p>
          <a:p>
            <a:pPr lvl="1">
              <a:buClr>
                <a:srgbClr val="052F5C"/>
              </a:buClr>
            </a:pPr>
            <a:r>
              <a:rPr lang="en-IE" sz="1600" dirty="0" smtClean="0"/>
              <a:t>Design Optimisation</a:t>
            </a:r>
          </a:p>
          <a:p>
            <a:pPr lvl="1">
              <a:buClr>
                <a:srgbClr val="052F5C"/>
              </a:buClr>
            </a:pPr>
            <a:r>
              <a:rPr lang="en-IE" sz="1600" dirty="0" smtClean="0"/>
              <a:t>Engineering Simulation</a:t>
            </a:r>
          </a:p>
          <a:p>
            <a:pPr lvl="1">
              <a:buClr>
                <a:srgbClr val="052F5C"/>
              </a:buClr>
            </a:pPr>
            <a:endParaRPr lang="en-IE"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897" y="5632228"/>
            <a:ext cx="2480173" cy="7204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336" y="1476808"/>
            <a:ext cx="2867297" cy="18781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7336" y="3436700"/>
            <a:ext cx="2867297" cy="1992772"/>
          </a:xfrm>
          <a:prstGeom prst="rect">
            <a:avLst/>
          </a:prstGeom>
        </p:spPr>
      </p:pic>
    </p:spTree>
    <p:extLst>
      <p:ext uri="{BB962C8B-B14F-4D97-AF65-F5344CB8AC3E}">
        <p14:creationId xmlns:p14="http://schemas.microsoft.com/office/powerpoint/2010/main" val="230555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Current Infrastructure Challenges</a:t>
            </a:r>
            <a:endParaRPr lang="en-IE" dirty="0"/>
          </a:p>
        </p:txBody>
      </p:sp>
      <p:sp>
        <p:nvSpPr>
          <p:cNvPr id="3" name="Content Placeholder 2"/>
          <p:cNvSpPr>
            <a:spLocks noGrp="1"/>
          </p:cNvSpPr>
          <p:nvPr>
            <p:ph idx="1"/>
          </p:nvPr>
        </p:nvSpPr>
        <p:spPr>
          <a:xfrm>
            <a:off x="681038" y="1250860"/>
            <a:ext cx="8543925" cy="4351338"/>
          </a:xfrm>
        </p:spPr>
        <p:txBody>
          <a:bodyPr/>
          <a:lstStyle/>
          <a:p>
            <a:pPr>
              <a:buClr>
                <a:srgbClr val="052F5C"/>
              </a:buClr>
            </a:pPr>
            <a:r>
              <a:rPr lang="en-IE" sz="2400" dirty="0" smtClean="0"/>
              <a:t>No dedicated R&amp;I funding in IOT core grant</a:t>
            </a:r>
          </a:p>
          <a:p>
            <a:pPr lvl="1">
              <a:buClr>
                <a:srgbClr val="052F5C"/>
              </a:buClr>
            </a:pPr>
            <a:r>
              <a:rPr lang="en-IE" sz="2000" dirty="0" smtClean="0"/>
              <a:t>Challenge to maintain/upgrade existing equipment or source new equipment – relying on donations/loans/external grants</a:t>
            </a:r>
            <a:endParaRPr lang="en-IE" sz="2000" dirty="0"/>
          </a:p>
          <a:p>
            <a:pPr>
              <a:buClr>
                <a:srgbClr val="052F5C"/>
              </a:buClr>
            </a:pPr>
            <a:r>
              <a:rPr lang="en-IE" sz="2400" dirty="0" smtClean="0"/>
              <a:t>Technology </a:t>
            </a:r>
            <a:r>
              <a:rPr lang="en-IE" sz="2400" dirty="0" smtClean="0"/>
              <a:t>Gateways</a:t>
            </a:r>
          </a:p>
          <a:p>
            <a:pPr lvl="1">
              <a:buClr>
                <a:srgbClr val="052F5C"/>
              </a:buClr>
            </a:pPr>
            <a:r>
              <a:rPr lang="en-IE" sz="2000" dirty="0" smtClean="0"/>
              <a:t>Budget </a:t>
            </a:r>
            <a:r>
              <a:rPr lang="en-IE" sz="2000" dirty="0" smtClean="0"/>
              <a:t>= salaries of business </a:t>
            </a:r>
            <a:r>
              <a:rPr lang="en-IE" sz="2000" dirty="0"/>
              <a:t>d</a:t>
            </a:r>
            <a:r>
              <a:rPr lang="en-IE" sz="2000" dirty="0" smtClean="0"/>
              <a:t>evelopment </a:t>
            </a:r>
            <a:r>
              <a:rPr lang="en-IE" sz="2000" dirty="0"/>
              <a:t>s</a:t>
            </a:r>
            <a:r>
              <a:rPr lang="en-IE" sz="2000" dirty="0" smtClean="0"/>
              <a:t>taff, teaching buy-out and travel, not equipment/consumables etc.</a:t>
            </a:r>
          </a:p>
          <a:p>
            <a:pPr>
              <a:buClr>
                <a:srgbClr val="052F5C"/>
              </a:buClr>
            </a:pPr>
            <a:r>
              <a:rPr lang="en-IE" sz="2400" dirty="0" smtClean="0"/>
              <a:t>Specialised equipment needs specialist staff who can be retained long-term</a:t>
            </a:r>
          </a:p>
          <a:p>
            <a:pPr>
              <a:buClr>
                <a:srgbClr val="052F5C"/>
              </a:buClr>
            </a:pPr>
            <a:r>
              <a:rPr lang="en-IE" sz="2400" dirty="0" smtClean="0"/>
              <a:t>National Research Infrastructures</a:t>
            </a:r>
          </a:p>
          <a:p>
            <a:pPr lvl="1">
              <a:buClr>
                <a:srgbClr val="052F5C"/>
              </a:buClr>
            </a:pPr>
            <a:r>
              <a:rPr lang="en-IE" sz="2000" dirty="0" smtClean="0"/>
              <a:t>LIRE Database not active</a:t>
            </a:r>
          </a:p>
          <a:p>
            <a:pPr lvl="1">
              <a:buClr>
                <a:srgbClr val="052F5C"/>
              </a:buClr>
            </a:pPr>
            <a:r>
              <a:rPr lang="en-IE" sz="2000" dirty="0" smtClean="0"/>
              <a:t>Duplication and Access Issues</a:t>
            </a:r>
          </a:p>
          <a:p>
            <a:pPr>
              <a:buClr>
                <a:srgbClr val="052F5C"/>
              </a:buClr>
            </a:pPr>
            <a:r>
              <a:rPr lang="en-IE" sz="2400" dirty="0" smtClean="0"/>
              <a:t>Many IOT researchers are ineligible for SFI RI Calls</a:t>
            </a:r>
          </a:p>
          <a:p>
            <a:pPr>
              <a:buClr>
                <a:srgbClr val="052F5C"/>
              </a:buClr>
            </a:pPr>
            <a:r>
              <a:rPr lang="en-IE" sz="2400" dirty="0" smtClean="0"/>
              <a:t>Piecemeal access to electronic resources: e-journals, databases, bibliometric tools</a:t>
            </a:r>
          </a:p>
        </p:txBody>
      </p:sp>
      <p:sp>
        <p:nvSpPr>
          <p:cNvPr id="6" name="Slide Number Placeholder 5"/>
          <p:cNvSpPr>
            <a:spLocks noGrp="1"/>
          </p:cNvSpPr>
          <p:nvPr>
            <p:ph type="sldNum" sz="quarter" idx="12"/>
          </p:nvPr>
        </p:nvSpPr>
        <p:spPr/>
        <p:txBody>
          <a:bodyPr/>
          <a:lstStyle/>
          <a:p>
            <a:fld id="{16E2A091-E090-8F48-8280-A8012E762614}" type="slidenum">
              <a:rPr lang="en-US" smtClean="0"/>
              <a:pPr/>
              <a:t>4</a:t>
            </a:fld>
            <a:endParaRPr lang="en-US"/>
          </a:p>
        </p:txBody>
      </p:sp>
    </p:spTree>
    <p:extLst>
      <p:ext uri="{BB962C8B-B14F-4D97-AF65-F5344CB8AC3E}">
        <p14:creationId xmlns:p14="http://schemas.microsoft.com/office/powerpoint/2010/main" val="390340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Sample Effect</a:t>
            </a:r>
            <a:endParaRPr lang="en-IE" dirty="0"/>
          </a:p>
        </p:txBody>
      </p:sp>
      <p:sp>
        <p:nvSpPr>
          <p:cNvPr id="3" name="Content Placeholder 2"/>
          <p:cNvSpPr>
            <a:spLocks noGrp="1"/>
          </p:cNvSpPr>
          <p:nvPr>
            <p:ph idx="1"/>
          </p:nvPr>
        </p:nvSpPr>
        <p:spPr>
          <a:xfrm>
            <a:off x="681038" y="1416323"/>
            <a:ext cx="8543925" cy="4351338"/>
          </a:xfrm>
        </p:spPr>
        <p:txBody>
          <a:bodyPr/>
          <a:lstStyle/>
          <a:p>
            <a:pPr>
              <a:buClr>
                <a:srgbClr val="052F5C"/>
              </a:buClr>
            </a:pPr>
            <a:r>
              <a:rPr lang="en-IE" dirty="0" smtClean="0"/>
              <a:t>Knock-on negative effects on delivering on industry-sponsored projects:</a:t>
            </a:r>
          </a:p>
          <a:p>
            <a:pPr lvl="1">
              <a:buClr>
                <a:srgbClr val="052F5C"/>
              </a:buClr>
            </a:pPr>
            <a:r>
              <a:rPr lang="en-IE" sz="2000" dirty="0" smtClean="0"/>
              <a:t>Company </a:t>
            </a:r>
            <a:r>
              <a:rPr lang="en-IE" sz="2000" dirty="0"/>
              <a:t>B required analysis of a sample by High-Performance Liquid Chromatography using a fluorescence detector. The Gateway’s detector is old and was not functioning properly. A repair was not commercially feasible, but the Gateway did not have the funding to purchase a new one. The project did not proceed.</a:t>
            </a:r>
            <a:endParaRPr lang="en-IE" sz="2000" dirty="0" smtClean="0"/>
          </a:p>
          <a:p>
            <a:pPr lvl="1">
              <a:buClr>
                <a:srgbClr val="052F5C"/>
              </a:buClr>
            </a:pPr>
            <a:r>
              <a:rPr lang="en-IE" sz="2000" dirty="0" smtClean="0"/>
              <a:t>Several companies have approached a Gateway for a service in mechanical characterisation using two pieces of equipment which are over 15 years old, and for which the software has become obsolete. The Gateway cannot currently accept projects which require this technology. They can sub-contract it to a UK company, but this increases cost and lead time. </a:t>
            </a:r>
          </a:p>
        </p:txBody>
      </p:sp>
      <p:sp>
        <p:nvSpPr>
          <p:cNvPr id="6" name="Slide Number Placeholder 5"/>
          <p:cNvSpPr>
            <a:spLocks noGrp="1"/>
          </p:cNvSpPr>
          <p:nvPr>
            <p:ph type="sldNum" sz="quarter" idx="12"/>
          </p:nvPr>
        </p:nvSpPr>
        <p:spPr/>
        <p:txBody>
          <a:bodyPr/>
          <a:lstStyle/>
          <a:p>
            <a:fld id="{16E2A091-E090-8F48-8280-A8012E762614}" type="slidenum">
              <a:rPr lang="en-US" smtClean="0"/>
              <a:pPr/>
              <a:t>5</a:t>
            </a:fld>
            <a:endParaRPr lang="en-US"/>
          </a:p>
        </p:txBody>
      </p:sp>
    </p:spTree>
    <p:extLst>
      <p:ext uri="{BB962C8B-B14F-4D97-AF65-F5344CB8AC3E}">
        <p14:creationId xmlns:p14="http://schemas.microsoft.com/office/powerpoint/2010/main" val="423440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Future RI Challenges</a:t>
            </a:r>
            <a:endParaRPr lang="en-IE" dirty="0"/>
          </a:p>
        </p:txBody>
      </p:sp>
      <p:sp>
        <p:nvSpPr>
          <p:cNvPr id="3" name="Content Placeholder 2"/>
          <p:cNvSpPr>
            <a:spLocks noGrp="1"/>
          </p:cNvSpPr>
          <p:nvPr>
            <p:ph idx="1"/>
          </p:nvPr>
        </p:nvSpPr>
        <p:spPr>
          <a:xfrm>
            <a:off x="681037" y="1410201"/>
            <a:ext cx="8543925" cy="4351338"/>
          </a:xfrm>
        </p:spPr>
        <p:txBody>
          <a:bodyPr/>
          <a:lstStyle/>
          <a:p>
            <a:pPr>
              <a:buClr>
                <a:srgbClr val="052F5C"/>
              </a:buClr>
            </a:pPr>
            <a:r>
              <a:rPr lang="en-IE" dirty="0"/>
              <a:t>Challenging to build a research profile without access to appropriate </a:t>
            </a:r>
            <a:r>
              <a:rPr lang="en-IE" dirty="0" smtClean="0"/>
              <a:t>infrastructure</a:t>
            </a:r>
          </a:p>
          <a:p>
            <a:pPr>
              <a:buClr>
                <a:srgbClr val="052F5C"/>
              </a:buClr>
            </a:pPr>
            <a:r>
              <a:rPr lang="en-IE" dirty="0" smtClean="0"/>
              <a:t>R&amp;I mission is strengthened in </a:t>
            </a:r>
            <a:r>
              <a:rPr lang="en-IE" dirty="0" smtClean="0">
                <a:solidFill>
                  <a:srgbClr val="052F5C"/>
                </a:solidFill>
              </a:rPr>
              <a:t>Technological Universities Bill </a:t>
            </a:r>
            <a:r>
              <a:rPr lang="en-IE" dirty="0" smtClean="0"/>
              <a:t>=&gt; </a:t>
            </a:r>
            <a:r>
              <a:rPr lang="en-IE" dirty="0" smtClean="0"/>
              <a:t>the sector </a:t>
            </a:r>
            <a:r>
              <a:rPr lang="en-IE" dirty="0" smtClean="0"/>
              <a:t>will be more research-active</a:t>
            </a:r>
          </a:p>
          <a:p>
            <a:pPr>
              <a:buClr>
                <a:srgbClr val="052F5C"/>
              </a:buClr>
            </a:pPr>
            <a:r>
              <a:rPr lang="en-IE" dirty="0" smtClean="0"/>
              <a:t>National Planning Framework 2040 references IOTs as </a:t>
            </a:r>
            <a:r>
              <a:rPr lang="en-IE" dirty="0" smtClean="0">
                <a:solidFill>
                  <a:srgbClr val="052F5C"/>
                </a:solidFill>
              </a:rPr>
              <a:t>Technology and Innovation Poles </a:t>
            </a:r>
            <a:r>
              <a:rPr lang="en-IE" dirty="0" smtClean="0"/>
              <a:t>supporting regional enterprise</a:t>
            </a:r>
            <a:endParaRPr lang="en-IE" dirty="0"/>
          </a:p>
          <a:p>
            <a:pPr>
              <a:buClr>
                <a:srgbClr val="052F5C"/>
              </a:buClr>
            </a:pPr>
            <a:r>
              <a:rPr lang="en-IE" dirty="0" smtClean="0"/>
              <a:t>Open Research – data storage, curation and preservation</a:t>
            </a:r>
          </a:p>
          <a:p>
            <a:pPr>
              <a:buClr>
                <a:srgbClr val="052F5C"/>
              </a:buClr>
            </a:pPr>
            <a:r>
              <a:rPr lang="en-IE" dirty="0" smtClean="0"/>
              <a:t>Impact – bibliometric data</a:t>
            </a:r>
          </a:p>
        </p:txBody>
      </p:sp>
      <p:sp>
        <p:nvSpPr>
          <p:cNvPr id="6" name="Slide Number Placeholder 5"/>
          <p:cNvSpPr>
            <a:spLocks noGrp="1"/>
          </p:cNvSpPr>
          <p:nvPr>
            <p:ph type="sldNum" sz="quarter" idx="12"/>
          </p:nvPr>
        </p:nvSpPr>
        <p:spPr/>
        <p:txBody>
          <a:bodyPr/>
          <a:lstStyle/>
          <a:p>
            <a:fld id="{16E2A091-E090-8F48-8280-A8012E762614}" type="slidenum">
              <a:rPr lang="en-US" smtClean="0"/>
              <a:pPr/>
              <a:t>6</a:t>
            </a:fld>
            <a:endParaRPr lang="en-US"/>
          </a:p>
        </p:txBody>
      </p:sp>
    </p:spTree>
    <p:extLst>
      <p:ext uri="{BB962C8B-B14F-4D97-AF65-F5344CB8AC3E}">
        <p14:creationId xmlns:p14="http://schemas.microsoft.com/office/powerpoint/2010/main" val="182123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6CB59BA-8411-9D4C-AD37-CE78D9459AFE}"/>
              </a:ext>
            </a:extLst>
          </p:cNvPr>
          <p:cNvSpPr txBox="1">
            <a:spLocks/>
          </p:cNvSpPr>
          <p:nvPr/>
        </p:nvSpPr>
        <p:spPr>
          <a:xfrm>
            <a:off x="742949" y="2907497"/>
            <a:ext cx="6101987" cy="13597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052F5C"/>
                </a:solidFill>
              </a:rPr>
              <a:t>Thank You</a:t>
            </a:r>
            <a:endParaRPr lang="en-US" sz="5400" dirty="0">
              <a:solidFill>
                <a:srgbClr val="052F5C"/>
              </a:solidFill>
            </a:endParaRPr>
          </a:p>
        </p:txBody>
      </p:sp>
      <p:sp>
        <p:nvSpPr>
          <p:cNvPr id="5" name="Title 1">
            <a:extLst>
              <a:ext uri="{FF2B5EF4-FFF2-40B4-BE49-F238E27FC236}">
                <a16:creationId xmlns:a16="http://schemas.microsoft.com/office/drawing/2014/main" xmlns="" id="{16CB59BA-8411-9D4C-AD37-CE78D9459AFE}"/>
              </a:ext>
            </a:extLst>
          </p:cNvPr>
          <p:cNvSpPr txBox="1">
            <a:spLocks/>
          </p:cNvSpPr>
          <p:nvPr/>
        </p:nvSpPr>
        <p:spPr>
          <a:xfrm>
            <a:off x="742949" y="4746170"/>
            <a:ext cx="4786994" cy="1210201"/>
          </a:xfrm>
          <a:prstGeom prst="rect">
            <a:avLst/>
          </a:prstGeom>
        </p:spPr>
        <p:txBody>
          <a:bodyPr anchor="b"/>
          <a:lstStyle>
            <a:lvl1pPr algn="ctr" defTabSz="914400" rtl="0" eaLnBrk="1" latinLnBrk="0" hangingPunct="1">
              <a:lnSpc>
                <a:spcPct val="90000"/>
              </a:lnSpc>
              <a:spcBef>
                <a:spcPct val="0"/>
              </a:spcBef>
              <a:buNone/>
              <a:defRPr sz="4800" b="0" i="0" kern="1200">
                <a:solidFill>
                  <a:schemeClr val="bg1"/>
                </a:solidFill>
                <a:latin typeface="Gotham Book" pitchFamily="2" charset="0"/>
                <a:ea typeface="+mj-ea"/>
                <a:cs typeface="Gotham Book" pitchFamily="2" charset="0"/>
              </a:defRPr>
            </a:lvl1pPr>
          </a:lstStyle>
          <a:p>
            <a:pPr algn="l"/>
            <a:r>
              <a:rPr lang="en-US" sz="2400" dirty="0" smtClean="0">
                <a:solidFill>
                  <a:srgbClr val="4F504F"/>
                </a:solidFill>
              </a:rPr>
              <a:t>jennifer.brennan@thea.ie</a:t>
            </a:r>
          </a:p>
          <a:p>
            <a:pPr algn="l"/>
            <a:endParaRPr lang="en-US" sz="2400" dirty="0" smtClean="0">
              <a:solidFill>
                <a:srgbClr val="4F504F"/>
              </a:solidFill>
            </a:endParaRPr>
          </a:p>
          <a:p>
            <a:pPr algn="l"/>
            <a:r>
              <a:rPr lang="en-US" sz="2400" dirty="0" smtClean="0">
                <a:solidFill>
                  <a:srgbClr val="4F504F"/>
                </a:solidFill>
              </a:rPr>
              <a:t>@</a:t>
            </a:r>
            <a:r>
              <a:rPr lang="en-US" sz="2400" dirty="0" err="1" smtClean="0">
                <a:solidFill>
                  <a:srgbClr val="4F504F"/>
                </a:solidFill>
              </a:rPr>
              <a:t>drjenbren</a:t>
            </a:r>
            <a:endParaRPr lang="en-US" sz="2400" dirty="0">
              <a:solidFill>
                <a:srgbClr val="4F504F"/>
              </a:solidFill>
            </a:endParaRPr>
          </a:p>
        </p:txBody>
      </p:sp>
    </p:spTree>
    <p:extLst>
      <p:ext uri="{BB962C8B-B14F-4D97-AF65-F5344CB8AC3E}">
        <p14:creationId xmlns:p14="http://schemas.microsoft.com/office/powerpoint/2010/main" val="599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473</Words>
  <Application>Microsoft Office PowerPoint</Application>
  <PresentationFormat>A4 Paper (210x297 mm)</PresentationFormat>
  <Paragraphs>85</Paragraphs>
  <Slides>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.AppleSystemUIFont</vt:lpstr>
      <vt:lpstr>Arial</vt:lpstr>
      <vt:lpstr>Calibri</vt:lpstr>
      <vt:lpstr>Calibri Light</vt:lpstr>
      <vt:lpstr>Gotham Book</vt:lpstr>
      <vt:lpstr>Gotham Light</vt:lpstr>
      <vt:lpstr>Gotham Medium</vt:lpstr>
      <vt:lpstr>Times New Roman</vt:lpstr>
      <vt:lpstr>Wingdings</vt:lpstr>
      <vt:lpstr>Office Theme</vt:lpstr>
      <vt:lpstr>PowerPoint Presentation</vt:lpstr>
      <vt:lpstr>Technological Higher Education </vt:lpstr>
      <vt:lpstr>Research &amp; Innovation</vt:lpstr>
      <vt:lpstr>Case Study</vt:lpstr>
      <vt:lpstr>Current Infrastructure Challenges</vt:lpstr>
      <vt:lpstr>Sample Effect</vt:lpstr>
      <vt:lpstr>Future RI Challenges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Jennifer Brennan</cp:lastModifiedBy>
  <cp:revision>60</cp:revision>
  <dcterms:created xsi:type="dcterms:W3CDTF">2018-02-16T09:22:30Z</dcterms:created>
  <dcterms:modified xsi:type="dcterms:W3CDTF">2018-06-14T07:47:23Z</dcterms:modified>
</cp:coreProperties>
</file>